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24" autoAdjust="0"/>
  </p:normalViewPr>
  <p:slideViewPr>
    <p:cSldViewPr>
      <p:cViewPr>
        <p:scale>
          <a:sx n="65" d="100"/>
          <a:sy n="65" d="100"/>
        </p:scale>
        <p:origin x="-624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0E5D7A-6FA9-4257-A3B8-BD8E0E76C231}" type="datetimeFigureOut">
              <a:rPr lang="it-IT" smtClean="0"/>
              <a:t>04/06/2013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AC9A4-962C-4118-B57D-13D6E8ECEF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54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AC9A4-962C-4118-B57D-13D6E8ECEFA8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4628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114E8-19B8-4880-B479-F98F9C0E62BE}" type="datetime1">
              <a:rPr lang="it-IT" smtClean="0"/>
              <a:t>04/06/2013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0226C-C82B-4BB1-9994-C2F26E767776}" type="datetime1">
              <a:rPr lang="it-IT" smtClean="0"/>
              <a:t>04/06/2013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3B7EB-396C-4311-91A0-77B524AF4896}" type="datetime1">
              <a:rPr lang="it-IT" smtClean="0"/>
              <a:t>04/06/2013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4FB09-0694-49D4-858F-1B1C5D8444FE}" type="datetime1">
              <a:rPr lang="it-IT" smtClean="0"/>
              <a:t>04/06/2013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2BEA7-3597-48A5-A795-28EAF476D423}" type="datetime1">
              <a:rPr lang="it-IT" smtClean="0"/>
              <a:t>04/06/2013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5AB1D91-59A4-4091-B73B-3878231BF478}" type="datetime1">
              <a:rPr lang="it-IT" smtClean="0"/>
              <a:t>04/06/2013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4CEB3-5DAB-4A96-9D12-1CD9ECDD4DD1}" type="datetime1">
              <a:rPr lang="it-IT" smtClean="0"/>
              <a:t>04/06/2013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5506B-863F-4B91-A00E-EB28DDA41207}" type="datetime1">
              <a:rPr lang="it-IT" smtClean="0"/>
              <a:t>04/06/2013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9B72-5F7C-4991-9D42-2A5560E10C7F}" type="datetime1">
              <a:rPr lang="it-IT" smtClean="0"/>
              <a:t>04/06/2013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9D3BD-AABA-4C0C-A789-94E2CE4479B6}" type="datetime1">
              <a:rPr lang="it-IT" smtClean="0"/>
              <a:t>04/06/2013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9E9B37B-4DDD-49A8-AEC7-3628DEC61953}" type="datetime1">
              <a:rPr lang="it-IT" smtClean="0"/>
              <a:t>04/06/2013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2F87D29-5708-4F3C-A3D8-2EA6A8D7175D}" type="datetime1">
              <a:rPr lang="it-IT" smtClean="0"/>
              <a:t>04/06/2013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68AFA9-80EC-470A-AE7C-6658257BFD7F}" type="slidenum">
              <a:rPr lang="it-IT" smtClean="0"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Regione Liguria</a:t>
            </a:r>
          </a:p>
          <a:p>
            <a:r>
              <a:rPr lang="it-IT" sz="2800" dirty="0" smtClean="0"/>
              <a:t>Legge regionale 42/2012</a:t>
            </a:r>
            <a:endParaRPr lang="it-IT" sz="2800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b="1" dirty="0" smtClean="0"/>
              <a:t>Testo Unico delle norme sul Terzo Settore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661248"/>
            <a:ext cx="1265060" cy="97486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619672" y="5013176"/>
            <a:ext cx="5179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/>
              <a:t>Alessandro Frega Portavoce Forum III settore Liguria</a:t>
            </a:r>
            <a:endParaRPr lang="it-IT" sz="1600" i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843808" y="4149080"/>
            <a:ext cx="309634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chemeClr val="accent1">
                    <a:lumMod val="75000"/>
                  </a:schemeClr>
                </a:solidFill>
              </a:rPr>
              <a:t>Napoli, 6 giugno 2013</a:t>
            </a:r>
          </a:p>
          <a:p>
            <a:r>
              <a:rPr lang="it-IT" sz="2000" b="1" dirty="0" smtClean="0">
                <a:solidFill>
                  <a:schemeClr val="accent1">
                    <a:lumMod val="75000"/>
                  </a:schemeClr>
                </a:solidFill>
              </a:rPr>
              <a:t>     Benvenuti </a:t>
            </a:r>
            <a:r>
              <a:rPr lang="it-IT" sz="2000" b="1" dirty="0">
                <a:solidFill>
                  <a:schemeClr val="accent1">
                    <a:lumMod val="75000"/>
                  </a:schemeClr>
                </a:solidFill>
              </a:rPr>
              <a:t>al Sud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051851"/>
            <a:ext cx="1865308" cy="902343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179512" y="6410291"/>
            <a:ext cx="66976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Si ringrazia Valerio </a:t>
            </a:r>
            <a:r>
              <a:rPr lang="it-IT" sz="1100" dirty="0" err="1" smtClean="0"/>
              <a:t>Balzini</a:t>
            </a:r>
            <a:r>
              <a:rPr lang="it-IT" sz="1100" dirty="0" smtClean="0"/>
              <a:t> responsabile azioni legislative Forum Ligure autore di alcune di queste </a:t>
            </a:r>
            <a:r>
              <a:rPr lang="it-IT" sz="1100" dirty="0" err="1" smtClean="0"/>
              <a:t>slides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347860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373173" y="1946449"/>
            <a:ext cx="7295171" cy="1338535"/>
          </a:xfrm>
          <a:prstGeom prst="roundRect">
            <a:avLst/>
          </a:prstGeom>
          <a:solidFill>
            <a:srgbClr val="00B050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Partnership tra Pubblico e Terzo settore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t>10</a:t>
            </a:fld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>
          <a:xfrm>
            <a:off x="373173" y="1946450"/>
            <a:ext cx="8503920" cy="1440160"/>
          </a:xfrm>
        </p:spPr>
        <p:txBody>
          <a:bodyPr>
            <a:normAutofit/>
          </a:bodyPr>
          <a:lstStyle/>
          <a:p>
            <a:r>
              <a:rPr lang="it-IT" sz="1800" dirty="0" smtClean="0"/>
              <a:t>Evidenza Pubblica </a:t>
            </a:r>
          </a:p>
          <a:p>
            <a:r>
              <a:rPr lang="it-IT" sz="1800" dirty="0" smtClean="0"/>
              <a:t>Preferibilmente servizio nella sua totalità</a:t>
            </a:r>
          </a:p>
          <a:p>
            <a:r>
              <a:rPr lang="it-IT" sz="1800" dirty="0" smtClean="0"/>
              <a:t>Valorizzazione dell’offerta qualitativa</a:t>
            </a:r>
          </a:p>
          <a:p>
            <a:r>
              <a:rPr lang="it-IT" sz="1800" dirty="0" smtClean="0"/>
              <a:t>Sinergia con il territorio e rete dei servizi</a:t>
            </a:r>
          </a:p>
          <a:p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8" name="Rettangolo 7"/>
          <p:cNvSpPr/>
          <p:nvPr/>
        </p:nvSpPr>
        <p:spPr>
          <a:xfrm>
            <a:off x="394725" y="1484784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2 ) Affidamento servizi Sociali</a:t>
            </a:r>
            <a:endParaRPr lang="it-IT" sz="2400" b="1" i="1" dirty="0">
              <a:solidFill>
                <a:srgbClr val="FF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430485" y="3277532"/>
            <a:ext cx="31261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3) Accreditamento</a:t>
            </a:r>
            <a:endParaRPr lang="it-IT" sz="2400" b="1" i="1" dirty="0">
              <a:solidFill>
                <a:srgbClr val="FF0000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07744" y="3645024"/>
            <a:ext cx="3132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4)  Clausole sociali</a:t>
            </a:r>
            <a:endParaRPr lang="it-IT" sz="2400" b="1" i="1" dirty="0">
              <a:solidFill>
                <a:srgbClr val="FF0000"/>
              </a:solidFill>
            </a:endParaRPr>
          </a:p>
        </p:txBody>
      </p:sp>
      <p:sp>
        <p:nvSpPr>
          <p:cNvPr id="12" name="Segnaposto contenuto 3"/>
          <p:cNvSpPr txBox="1">
            <a:spLocks/>
          </p:cNvSpPr>
          <p:nvPr/>
        </p:nvSpPr>
        <p:spPr>
          <a:xfrm>
            <a:off x="180017" y="4093887"/>
            <a:ext cx="7488327" cy="128921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/>
              <a:t>Sopra Soglia(indicazione) – finalità inserimento lavorativo fasce deboli, con congrua valutazione .Verifica in itinere</a:t>
            </a:r>
          </a:p>
          <a:p>
            <a:r>
              <a:rPr lang="it-IT" sz="1800" dirty="0" smtClean="0"/>
              <a:t>Sotto soglia-sostegno e promozione per gli enti locali che riservano quote di affidamenti a terzi alle coop sociali di tipo B.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272362" y="5280058"/>
            <a:ext cx="64764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5</a:t>
            </a:r>
            <a:r>
              <a:rPr lang="it-IT" sz="2400" b="1" dirty="0" smtClean="0">
                <a:solidFill>
                  <a:srgbClr val="FF0000"/>
                </a:solidFill>
              </a:rPr>
              <a:t>)  Riserva Cooperative Sociali di Tipo B</a:t>
            </a:r>
            <a:endParaRPr lang="it-IT" sz="2400" b="1" i="1" dirty="0">
              <a:solidFill>
                <a:srgbClr val="FF0000"/>
              </a:solidFill>
            </a:endParaRPr>
          </a:p>
        </p:txBody>
      </p:sp>
      <p:sp>
        <p:nvSpPr>
          <p:cNvPr id="14" name="Segnaposto contenuto 3"/>
          <p:cNvSpPr txBox="1">
            <a:spLocks/>
          </p:cNvSpPr>
          <p:nvPr/>
        </p:nvSpPr>
        <p:spPr>
          <a:xfrm>
            <a:off x="323528" y="5739333"/>
            <a:ext cx="7344816" cy="5699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/>
              <a:t>La Regione e gli enti del sistema regionale destinano ,ai sensi dell’art 5/381 almeno il 5% delle forniture di beni e servizi.</a:t>
            </a: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661248"/>
            <a:ext cx="1265060" cy="97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76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/>
      <p:bldP spid="9" grpId="0"/>
      <p:bldP spid="10" grpId="0"/>
      <p:bldP spid="12" grpId="0" animBg="1"/>
      <p:bldP spid="13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</a:t>
            </a:r>
            <a:r>
              <a:rPr lang="it-IT" dirty="0" smtClean="0"/>
              <a:t>l Percorso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Il T.U. delle norme sul Terzo settore è stato approvato nel dicembre 2012</a:t>
            </a:r>
          </a:p>
          <a:p>
            <a:r>
              <a:rPr lang="it-IT" dirty="0" smtClean="0"/>
              <a:t>Il percorso che ha portato all’approvazione è durato circa due anni</a:t>
            </a:r>
          </a:p>
          <a:p>
            <a:r>
              <a:rPr lang="it-IT" dirty="0" smtClean="0"/>
              <a:t>La prima tappa è stata l’approvazione dell’Atto  di indirizzo in cui si sono fissate alcune linee guida con particolare riferimento al sistema di affidamento al terzo settore (luglio 2011). </a:t>
            </a:r>
          </a:p>
          <a:p>
            <a:r>
              <a:rPr lang="it-IT" dirty="0" smtClean="0"/>
              <a:t>Ha coinvolto ,in incontri e seminari mirati i comuni, le organizzazioni di terzo settore e in particolare il Forum Ligure e i Forum </a:t>
            </a:r>
            <a:r>
              <a:rPr lang="it-IT" dirty="0" err="1" smtClean="0"/>
              <a:t>Territoriali,le</a:t>
            </a:r>
            <a:r>
              <a:rPr lang="it-IT" dirty="0" smtClean="0"/>
              <a:t> OOSS.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661248"/>
            <a:ext cx="1265060" cy="974867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975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dirty="0" smtClean="0"/>
              <a:t>Non era scontato né da parte Regionale né da parte del III settore pensare di azzerare in solo colpo la normativa preesistente e far confluire in un unico atto legislativo la complessità e la diversità delle varie nature Giuridiche.</a:t>
            </a:r>
          </a:p>
          <a:p>
            <a:r>
              <a:rPr lang="it-IT" dirty="0" smtClean="0"/>
              <a:t>Il forum e le organizzazioni hanno accettato la sfida con la consapevolezza che si poteva compiere un salto di qualità effettivo. 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661248"/>
            <a:ext cx="1265060" cy="974867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611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0876" y="188640"/>
            <a:ext cx="8842248" cy="968152"/>
          </a:xfrm>
        </p:spPr>
        <p:txBody>
          <a:bodyPr>
            <a:normAutofit fontScale="90000"/>
          </a:bodyPr>
          <a:lstStyle/>
          <a:p>
            <a:pPr lvl="0"/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/>
              <a:t/>
            </a:r>
            <a:br>
              <a:rPr lang="it-IT" sz="1800" dirty="0"/>
            </a:br>
            <a:r>
              <a:rPr lang="it-IT" sz="1800" b="1" dirty="0" smtClean="0"/>
              <a:t>I CONTENUTI</a:t>
            </a: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dirty="0" smtClean="0"/>
              <a:t>Riconoscimento </a:t>
            </a:r>
            <a:r>
              <a:rPr lang="it-IT" sz="1800" dirty="0"/>
              <a:t>funzione di interesse Generale delle organizzazioni di III Settore</a:t>
            </a:r>
            <a:br>
              <a:rPr lang="it-IT" sz="1800" dirty="0"/>
            </a:br>
            <a:endParaRPr lang="it-IT" sz="1800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41276" y="4500118"/>
            <a:ext cx="7480618" cy="1805952"/>
          </a:xfrm>
        </p:spPr>
        <p:txBody>
          <a:bodyPr>
            <a:normAutofit/>
          </a:bodyPr>
          <a:lstStyle/>
          <a:p>
            <a:r>
              <a:rPr lang="it-IT" sz="1300" b="1" dirty="0" smtClean="0"/>
              <a:t>I </a:t>
            </a:r>
            <a:r>
              <a:rPr lang="it-IT" sz="1300" b="1" dirty="0"/>
              <a:t>soggetti di cui ai commi 1 e 2 partecipano</a:t>
            </a:r>
            <a:r>
              <a:rPr lang="it-IT" sz="1300" dirty="0"/>
              <a:t>, sulla base del principio di sussidiarietà e secondo </a:t>
            </a:r>
            <a:r>
              <a:rPr lang="it-IT" sz="1300" dirty="0" smtClean="0"/>
              <a:t>le modalità </a:t>
            </a:r>
            <a:r>
              <a:rPr lang="it-IT" sz="1300" dirty="0"/>
              <a:t>previste dalle norme sulle procedure della programmazione regionale e locale, </a:t>
            </a:r>
            <a:r>
              <a:rPr lang="it-IT" sz="1300" b="1" dirty="0" smtClean="0"/>
              <a:t>all’esercizio delle </a:t>
            </a:r>
            <a:r>
              <a:rPr lang="it-IT" sz="1300" b="1" dirty="0"/>
              <a:t>funzioni sociali pubbliche di programmazione, progettazione e attuazione nonché di coordinamento di interventi nei settori in cui essi </a:t>
            </a:r>
            <a:r>
              <a:rPr lang="it-IT" sz="1300" b="1" dirty="0" err="1" smtClean="0"/>
              <a:t>operano.</a:t>
            </a:r>
            <a:r>
              <a:rPr lang="it-IT" sz="1300" dirty="0" err="1" smtClean="0"/>
              <a:t>piena</a:t>
            </a:r>
            <a:r>
              <a:rPr lang="it-IT" sz="1300" dirty="0" smtClean="0"/>
              <a:t> partecipazione alla funzione pubblica</a:t>
            </a:r>
            <a:endParaRPr lang="it-IT" sz="13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661248"/>
            <a:ext cx="1265060" cy="97486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467544" y="2073277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i="1" u="sng" dirty="0" smtClean="0">
                <a:solidFill>
                  <a:srgbClr val="FF0000"/>
                </a:solidFill>
              </a:rPr>
              <a:t>Art 1  -  Principi</a:t>
            </a:r>
            <a:endParaRPr lang="it-IT" sz="2000" b="1" i="1" u="sng" dirty="0">
              <a:solidFill>
                <a:srgbClr val="FF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611560" y="2471410"/>
            <a:ext cx="7560840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1300" dirty="0" smtClean="0"/>
              <a:t> </a:t>
            </a:r>
            <a:r>
              <a:rPr lang="it-IT" sz="1300" dirty="0"/>
              <a:t>La Regione Liguria riconosce e valorizza la </a:t>
            </a:r>
            <a:r>
              <a:rPr lang="it-IT" sz="1300" b="1" dirty="0"/>
              <a:t>funzione di interesse generale </a:t>
            </a:r>
            <a:r>
              <a:rPr lang="it-IT" sz="1300" dirty="0"/>
              <a:t>dei soggetti del </a:t>
            </a:r>
            <a:r>
              <a:rPr lang="it-IT" sz="1300" dirty="0" smtClean="0"/>
              <a:t>Terzo Settore </a:t>
            </a:r>
            <a:r>
              <a:rPr lang="it-IT" sz="1300" dirty="0"/>
              <a:t>quale espressione di partecipazione, solidarietà, libertà, pluralismo e mediazione sociale, </a:t>
            </a:r>
            <a:r>
              <a:rPr lang="it-IT" sz="1300" dirty="0" smtClean="0"/>
              <a:t>in coerenza </a:t>
            </a:r>
            <a:r>
              <a:rPr lang="it-IT" sz="1300" dirty="0"/>
              <a:t>con i principi della </a:t>
            </a:r>
            <a:r>
              <a:rPr lang="it-IT" sz="1300" b="1" dirty="0"/>
              <a:t>Costituzione</a:t>
            </a:r>
            <a:r>
              <a:rPr lang="it-IT" sz="1300" dirty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sz="1300" dirty="0" smtClean="0"/>
              <a:t> </a:t>
            </a:r>
            <a:r>
              <a:rPr lang="it-IT" sz="1300" dirty="0"/>
              <a:t>La Regione, in particolare, promuove lo sviluppo dei soggetti del Terzo Settore salvaguardandone </a:t>
            </a:r>
            <a:r>
              <a:rPr lang="it-IT" sz="1300" dirty="0" smtClean="0"/>
              <a:t>l’autonomia, </a:t>
            </a:r>
            <a:r>
              <a:rPr lang="it-IT" sz="1300" b="1" dirty="0" smtClean="0"/>
              <a:t>favorendo </a:t>
            </a:r>
            <a:r>
              <a:rPr lang="it-IT" sz="1300" b="1" dirty="0"/>
              <a:t>il loro apporto all’esercizio della funzione sociale</a:t>
            </a:r>
            <a:r>
              <a:rPr lang="it-IT" sz="1300" dirty="0"/>
              <a:t>, alla realizzazione di servizi </a:t>
            </a:r>
            <a:r>
              <a:rPr lang="it-IT" sz="1300" dirty="0" smtClean="0"/>
              <a:t>e interventi </a:t>
            </a:r>
            <a:r>
              <a:rPr lang="it-IT" sz="1300" dirty="0"/>
              <a:t>e al conseguimento di finalità sociali, civili, educative e culturali.</a:t>
            </a:r>
          </a:p>
        </p:txBody>
      </p:sp>
      <p:sp>
        <p:nvSpPr>
          <p:cNvPr id="8" name="Rettangolo 7"/>
          <p:cNvSpPr/>
          <p:nvPr/>
        </p:nvSpPr>
        <p:spPr>
          <a:xfrm>
            <a:off x="611560" y="4089328"/>
            <a:ext cx="49632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b="1" i="1" u="sng" dirty="0">
                <a:solidFill>
                  <a:srgbClr val="FF0000"/>
                </a:solidFill>
              </a:rPr>
              <a:t>Art. 4  -  Soggetti del Terzo Settore  </a:t>
            </a:r>
            <a:r>
              <a:rPr lang="it-IT" sz="2000" b="1" i="1" u="sng" dirty="0" smtClean="0">
                <a:solidFill>
                  <a:srgbClr val="FF0000"/>
                </a:solidFill>
              </a:rPr>
              <a:t>-</a:t>
            </a:r>
            <a:endParaRPr lang="it-IT" sz="2000" b="1" i="1" u="sng" dirty="0">
              <a:solidFill>
                <a:srgbClr val="FF0000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173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 SOGGETTI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t>5</a:t>
            </a:fld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endParaRPr lang="it-IT" dirty="0"/>
          </a:p>
          <a:p>
            <a:pPr lvl="0"/>
            <a:r>
              <a:rPr lang="it-IT" dirty="0"/>
              <a:t>le organizzazioni di volontariato; </a:t>
            </a:r>
          </a:p>
          <a:p>
            <a:pPr lvl="0"/>
            <a:r>
              <a:rPr lang="it-IT" dirty="0"/>
              <a:t>le associazioni di promozione sociale;</a:t>
            </a:r>
          </a:p>
          <a:p>
            <a:pPr lvl="0"/>
            <a:r>
              <a:rPr lang="it-IT" dirty="0"/>
              <a:t>gli organismi della cooperazione sociale;</a:t>
            </a:r>
          </a:p>
          <a:p>
            <a:pPr lvl="0"/>
            <a:r>
              <a:rPr lang="it-IT" dirty="0"/>
              <a:t>le imprese </a:t>
            </a:r>
            <a:r>
              <a:rPr lang="it-IT" dirty="0" smtClean="0"/>
              <a:t>sociali diverse dalle cooperative sociali; </a:t>
            </a:r>
          </a:p>
          <a:p>
            <a:pPr lvl="0"/>
            <a:r>
              <a:rPr lang="it-IT" dirty="0" smtClean="0"/>
              <a:t>Le società di Mutuo Soccorso ;</a:t>
            </a:r>
          </a:p>
          <a:p>
            <a:pPr marL="0" lvl="0" indent="0">
              <a:buNone/>
            </a:pPr>
            <a:r>
              <a:rPr lang="it-IT" dirty="0" smtClean="0"/>
              <a:t>Sono individuati quali soggetti di terzo settore, solo se caratterizzati da prevalenti finalità sociali di interesse generale , anche :</a:t>
            </a:r>
            <a:endParaRPr lang="it-IT" dirty="0"/>
          </a:p>
          <a:p>
            <a:pPr lvl="0"/>
            <a:r>
              <a:rPr lang="it-IT" dirty="0"/>
              <a:t>le fondazioni; </a:t>
            </a:r>
          </a:p>
          <a:p>
            <a:pPr lvl="0"/>
            <a:r>
              <a:rPr lang="it-IT" dirty="0"/>
              <a:t>gli </a:t>
            </a:r>
            <a:r>
              <a:rPr lang="it-IT" dirty="0" smtClean="0"/>
              <a:t>istituti </a:t>
            </a:r>
            <a:r>
              <a:rPr lang="it-IT" dirty="0"/>
              <a:t>di patronato; </a:t>
            </a:r>
          </a:p>
          <a:p>
            <a:pPr lvl="0"/>
            <a:r>
              <a:rPr lang="it-IT" dirty="0" smtClean="0"/>
              <a:t>gli </a:t>
            </a:r>
            <a:r>
              <a:rPr lang="it-IT" dirty="0"/>
              <a:t>enti e gli organismi facenti capo alle confessioni religiose con le quali lo Stato ha stipulato patti, accordi o intese.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7758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terzo settore e la </a:t>
            </a:r>
            <a:r>
              <a:rPr lang="it-IT" dirty="0"/>
              <a:t>R</a:t>
            </a:r>
            <a:r>
              <a:rPr lang="it-IT" dirty="0" smtClean="0"/>
              <a:t>appresentanza </a:t>
            </a:r>
            <a:r>
              <a:rPr lang="it-IT" dirty="0"/>
              <a:t>i</a:t>
            </a:r>
            <a:r>
              <a:rPr lang="it-IT" dirty="0" smtClean="0"/>
              <a:t>stituzionale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6646512" cy="461792"/>
          </a:xfrm>
        </p:spPr>
        <p:txBody>
          <a:bodyPr/>
          <a:lstStyle/>
          <a:p>
            <a:pPr marL="0" indent="0">
              <a:buNone/>
            </a:pPr>
            <a:r>
              <a:rPr lang="it-IT" sz="1800" b="1" i="1" u="sng" dirty="0">
                <a:solidFill>
                  <a:srgbClr val="FF0000"/>
                </a:solidFill>
              </a:rPr>
              <a:t>Art. 22  -  Partecipazione alla funzione sociale</a:t>
            </a:r>
          </a:p>
          <a:p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1115616" y="1916832"/>
            <a:ext cx="691276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/>
              <a:t>I soggetti del Terzo Settore partecipano all’esercizio della funzione sociale </a:t>
            </a:r>
            <a:r>
              <a:rPr lang="it-IT" sz="1200" dirty="0"/>
              <a:t>secondo quanto previsto dalla </a:t>
            </a:r>
            <a:r>
              <a:rPr lang="it-IT" sz="1200" dirty="0" err="1"/>
              <a:t>l.r</a:t>
            </a:r>
            <a:r>
              <a:rPr lang="it-IT" sz="1200" dirty="0"/>
              <a:t>. 12/2006 e successive modificazioni ed integrazioni, nelle fasi di programmazione, progettazione e realizzazione del sistema integrato di servizi, </a:t>
            </a:r>
            <a:r>
              <a:rPr lang="it-IT" sz="1300" b="1" dirty="0"/>
              <a:t>tramite gli Organismi associativi unitari di rappresentanza regionale e territoriali di cui all’articolo 24.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63131" y="2935238"/>
            <a:ext cx="8580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u="sng" dirty="0">
                <a:solidFill>
                  <a:srgbClr val="FF0000"/>
                </a:solidFill>
              </a:rPr>
              <a:t>Art. 24  –  Organismo Associativo Unitario di Rappresentanza 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956740" y="3304570"/>
            <a:ext cx="6924685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dirty="0" smtClean="0"/>
              <a:t>Per </a:t>
            </a:r>
            <a:r>
              <a:rPr lang="it-IT" sz="1300" dirty="0"/>
              <a:t>le finalità di cui al presente titolo, </a:t>
            </a:r>
            <a:r>
              <a:rPr lang="it-IT" sz="1300" b="1" dirty="0"/>
              <a:t>la Regione, gli enti locali e gli enti del Settore regionale </a:t>
            </a:r>
            <a:r>
              <a:rPr lang="it-IT" sz="1300" b="1" dirty="0" smtClean="0"/>
              <a:t>allargato </a:t>
            </a:r>
            <a:r>
              <a:rPr lang="it-IT" sz="1300" dirty="0" smtClean="0"/>
              <a:t>di </a:t>
            </a:r>
            <a:r>
              <a:rPr lang="it-IT" sz="1300" dirty="0"/>
              <a:t>cui all’articolo 25, comma 2, della </a:t>
            </a:r>
            <a:r>
              <a:rPr lang="it-IT" sz="1300" dirty="0" err="1"/>
              <a:t>l.r</a:t>
            </a:r>
            <a:r>
              <a:rPr lang="it-IT" sz="1300" dirty="0"/>
              <a:t>. 2/2006 e successive modificazioni ed integrazioni </a:t>
            </a:r>
            <a:r>
              <a:rPr lang="it-IT" sz="1300" b="1" dirty="0" smtClean="0"/>
              <a:t>riconoscono all’Organismo </a:t>
            </a:r>
            <a:r>
              <a:rPr lang="it-IT" sz="1300" b="1" dirty="0"/>
              <a:t>associativo unitario regionale ed agli Organismi associativi unitari </a:t>
            </a:r>
            <a:r>
              <a:rPr lang="it-IT" sz="1300" b="1" dirty="0" smtClean="0"/>
              <a:t>territoriali la </a:t>
            </a:r>
            <a:r>
              <a:rPr lang="it-IT" sz="1300" b="1" dirty="0"/>
              <a:t>rappresentanza dei soggetti del Terzo Settore</a:t>
            </a:r>
            <a:r>
              <a:rPr lang="it-IT" sz="1300" dirty="0"/>
              <a:t> in relazione alla dimensione territoriale e al livello</a:t>
            </a:r>
            <a:r>
              <a:rPr lang="it-IT" sz="1300" dirty="0" smtClean="0"/>
              <a:t>, regionale </a:t>
            </a:r>
            <a:r>
              <a:rPr lang="it-IT" sz="1300" dirty="0"/>
              <a:t>o sub regionale, </a:t>
            </a:r>
            <a:r>
              <a:rPr lang="it-IT" sz="1300" b="1" dirty="0"/>
              <a:t>di</a:t>
            </a:r>
            <a:r>
              <a:rPr lang="it-IT" sz="1300" dirty="0"/>
              <a:t> </a:t>
            </a:r>
            <a:r>
              <a:rPr lang="it-IT" sz="1300" b="1" dirty="0"/>
              <a:t>esercizio delle funzioni sociali per cui la rappresentanza è esercitata.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661248"/>
            <a:ext cx="1265060" cy="974867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497080" y="4696468"/>
            <a:ext cx="87129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i="1" u="sng" dirty="0">
                <a:solidFill>
                  <a:srgbClr val="FF0000"/>
                </a:solidFill>
              </a:rPr>
              <a:t>Art. 23  -  Coordinamento regionale con i comuni e il Terzo Settore 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899592" y="5065800"/>
            <a:ext cx="691276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 smtClean="0"/>
              <a:t>E</a:t>
            </a:r>
            <a:r>
              <a:rPr lang="it-IT" sz="1300" dirty="0"/>
              <a:t>’ istituito presso la Regione Liguria il Coordinamento regionale con i comuni e il Terzo Settore, </a:t>
            </a:r>
            <a:r>
              <a:rPr lang="it-IT" sz="1300" dirty="0" smtClean="0"/>
              <a:t>che opera </a:t>
            </a:r>
            <a:r>
              <a:rPr lang="it-IT" sz="1300" dirty="0"/>
              <a:t>a titolo gratuito e senza rimborso spese, quale  </a:t>
            </a:r>
            <a:r>
              <a:rPr lang="it-IT" sz="1300" b="1" dirty="0"/>
              <a:t>strumento di confronto in merito alla programmazione </a:t>
            </a:r>
            <a:r>
              <a:rPr lang="it-IT" sz="1300" b="1" dirty="0" smtClean="0"/>
              <a:t>che </a:t>
            </a:r>
            <a:r>
              <a:rPr lang="it-IT" sz="1300" b="1" dirty="0"/>
              <a:t>abbia ricadute sul Terzo Settore</a:t>
            </a:r>
            <a:r>
              <a:rPr lang="it-IT" sz="1300" dirty="0"/>
              <a:t>.</a:t>
            </a: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389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  <p:bldP spid="7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Forum Ligure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b="1" i="1" u="sng" dirty="0"/>
              <a:t>Rappresentanza del Forum Ligure del Terzo Settore </a:t>
            </a:r>
            <a:r>
              <a:rPr lang="it-IT" b="1" i="1" dirty="0"/>
              <a:t>(</a:t>
            </a:r>
            <a:r>
              <a:rPr lang="it-IT" sz="2000" b="1" i="1" dirty="0"/>
              <a:t>stime inizio 2013</a:t>
            </a:r>
            <a:r>
              <a:rPr lang="it-IT" b="1" i="1" dirty="0"/>
              <a:t>)</a:t>
            </a:r>
          </a:p>
          <a:p>
            <a:endParaRPr lang="it-IT" dirty="0"/>
          </a:p>
          <a:p>
            <a:r>
              <a:rPr lang="it-IT" dirty="0"/>
              <a:t>Cooperazione sociale			</a:t>
            </a:r>
            <a:r>
              <a:rPr lang="it-IT" dirty="0" smtClean="0"/>
              <a:t>            78</a:t>
            </a:r>
            <a:r>
              <a:rPr lang="it-IT" dirty="0"/>
              <a:t>%</a:t>
            </a:r>
          </a:p>
          <a:p>
            <a:r>
              <a:rPr lang="it-IT" dirty="0"/>
              <a:t>Associazionismo promozione </a:t>
            </a:r>
            <a:r>
              <a:rPr lang="it-IT" dirty="0" smtClean="0"/>
              <a:t>sociale   </a:t>
            </a:r>
            <a:r>
              <a:rPr lang="it-IT" dirty="0"/>
              <a:t>	</a:t>
            </a:r>
            <a:r>
              <a:rPr lang="it-IT" dirty="0" smtClean="0"/>
              <a:t> 85 </a:t>
            </a:r>
            <a:r>
              <a:rPr lang="it-IT" dirty="0"/>
              <a:t>%</a:t>
            </a:r>
          </a:p>
          <a:p>
            <a:r>
              <a:rPr lang="it-IT" dirty="0"/>
              <a:t>Organizzazioni volontariato			</a:t>
            </a:r>
            <a:r>
              <a:rPr lang="it-IT" dirty="0" smtClean="0"/>
              <a:t> 15 </a:t>
            </a:r>
            <a:r>
              <a:rPr lang="it-IT" dirty="0"/>
              <a:t>%</a:t>
            </a:r>
          </a:p>
          <a:p>
            <a:endParaRPr lang="it-IT" dirty="0"/>
          </a:p>
          <a:p>
            <a:r>
              <a:rPr lang="it-IT" sz="1800" b="1" i="1" dirty="0">
                <a:solidFill>
                  <a:prstClr val="black"/>
                </a:solidFill>
              </a:rPr>
              <a:t>Fonte </a:t>
            </a:r>
            <a:r>
              <a:rPr lang="it-IT" sz="1800" b="1" i="1" dirty="0" smtClean="0">
                <a:solidFill>
                  <a:prstClr val="black"/>
                </a:solidFill>
              </a:rPr>
              <a:t>dati </a:t>
            </a:r>
            <a:r>
              <a:rPr lang="it-IT" sz="1800" b="1" i="1" dirty="0">
                <a:solidFill>
                  <a:prstClr val="black"/>
                </a:solidFill>
              </a:rPr>
              <a:t>Forum  Ligure del Terzo Settore  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t>7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661248"/>
            <a:ext cx="1265060" cy="97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58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Partnership tra Pubblico e Terzo settore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 smtClean="0">
                <a:solidFill>
                  <a:srgbClr val="FF0000"/>
                </a:solidFill>
              </a:rPr>
              <a:t>   1) I Patti di </a:t>
            </a:r>
            <a:r>
              <a:rPr lang="it-IT" b="1" dirty="0" err="1" smtClean="0">
                <a:solidFill>
                  <a:srgbClr val="FF0000"/>
                </a:solidFill>
              </a:rPr>
              <a:t>sussid</a:t>
            </a:r>
            <a:r>
              <a:rPr lang="it-IT" sz="2800" b="1" dirty="0" err="1" smtClean="0">
                <a:solidFill>
                  <a:srgbClr val="FF0000"/>
                </a:solidFill>
              </a:rPr>
              <a:t>iarieta</a:t>
            </a:r>
            <a:r>
              <a:rPr lang="it-IT" sz="2800" b="1" dirty="0" err="1">
                <a:solidFill>
                  <a:srgbClr val="FF0000"/>
                </a:solidFill>
              </a:rPr>
              <a:t>’</a:t>
            </a:r>
            <a:r>
              <a:rPr lang="it-IT" sz="2800" b="1" i="1" dirty="0" smtClean="0">
                <a:solidFill>
                  <a:srgbClr val="FF0000"/>
                </a:solidFill>
              </a:rPr>
              <a:t>  1</a:t>
            </a:r>
          </a:p>
          <a:p>
            <a:r>
              <a:rPr lang="it-IT" sz="2000" b="1" i="1" dirty="0" smtClean="0"/>
              <a:t>Dagli articoli 28 al 31  Il Testo Unico  valorizza la </a:t>
            </a:r>
            <a:r>
              <a:rPr lang="it-IT" sz="2000" b="1" i="1" dirty="0" err="1" smtClean="0"/>
              <a:t>sussidierietà</a:t>
            </a:r>
            <a:r>
              <a:rPr lang="it-IT" sz="2000" b="1" i="1" dirty="0" smtClean="0"/>
              <a:t> orizzontale attraverso i patti di sussidiarietà </a:t>
            </a:r>
            <a:r>
              <a:rPr lang="it-IT" sz="2000" dirty="0" smtClean="0"/>
              <a:t>(</a:t>
            </a:r>
            <a:r>
              <a:rPr lang="it-IT" sz="2000" dirty="0"/>
              <a:t>ai sensi dell’articolo 11 della legge 7 agosto 1990, n.241 -Nuove norme in materia di procedimento amministrativo e di diritto di accesso ai documenti amministrativi- e successive modificazioni ed </a:t>
            </a:r>
            <a:r>
              <a:rPr lang="it-IT" sz="2000" dirty="0" smtClean="0"/>
              <a:t>integrazioni).</a:t>
            </a:r>
          </a:p>
          <a:p>
            <a:r>
              <a:rPr lang="it-IT" sz="1900" b="1" dirty="0" smtClean="0"/>
              <a:t>Partendo </a:t>
            </a:r>
            <a:r>
              <a:rPr lang="it-IT" sz="1900" b="1" dirty="0" err="1" smtClean="0"/>
              <a:t>daal’art</a:t>
            </a:r>
            <a:r>
              <a:rPr lang="it-IT" sz="1900" b="1" dirty="0" smtClean="0"/>
              <a:t>. 118</a:t>
            </a:r>
            <a:r>
              <a:rPr lang="it-IT" sz="1900" dirty="0" smtClean="0"/>
              <a:t> </a:t>
            </a:r>
            <a:r>
              <a:rPr lang="it-IT" sz="1900" b="1" dirty="0" smtClean="0"/>
              <a:t>della Costituzione, e dall’art.119 </a:t>
            </a:r>
            <a:r>
              <a:rPr lang="it-IT" sz="1900" b="1" dirty="0"/>
              <a:t>del T.U. n. </a:t>
            </a:r>
            <a:r>
              <a:rPr lang="it-IT" sz="1900" b="1" dirty="0" smtClean="0"/>
              <a:t>267/2000 </a:t>
            </a:r>
            <a:r>
              <a:rPr lang="it-IT" sz="1900" dirty="0" smtClean="0"/>
              <a:t>(</a:t>
            </a:r>
            <a:r>
              <a:rPr lang="it-IT" sz="1900" dirty="0"/>
              <a:t>ordinamento enti Locali</a:t>
            </a:r>
            <a:r>
              <a:rPr lang="it-IT" sz="1900" dirty="0" smtClean="0"/>
              <a:t>). Riconosce e valorizza  l’autonoma </a:t>
            </a:r>
            <a:r>
              <a:rPr lang="it-IT" sz="1900" dirty="0"/>
              <a:t>iniziativa dei cittadini e delle </a:t>
            </a:r>
            <a:r>
              <a:rPr lang="it-IT" sz="1900" dirty="0" smtClean="0"/>
              <a:t> formazioni </a:t>
            </a:r>
            <a:r>
              <a:rPr lang="it-IT" sz="1900" dirty="0"/>
              <a:t>sociali nell’attuazione </a:t>
            </a:r>
            <a:r>
              <a:rPr lang="it-IT" sz="1900" dirty="0" smtClean="0"/>
              <a:t> della </a:t>
            </a:r>
            <a:r>
              <a:rPr lang="it-IT" sz="1900" dirty="0"/>
              <a:t>funzione sociale pubblica attraverso lo svolgimento di attività di interesse generale, anche mediante forme di collaborazione ai sensi dell’articolo 119 del T.U. n. </a:t>
            </a:r>
            <a:r>
              <a:rPr lang="it-IT" sz="1900" dirty="0" smtClean="0"/>
              <a:t>267/2000(ordinamento enti Locali).</a:t>
            </a:r>
          </a:p>
          <a:p>
            <a:pPr marL="0" indent="0">
              <a:buNone/>
            </a:pPr>
            <a:r>
              <a:rPr lang="it-IT" sz="1900" dirty="0"/>
              <a:t> </a:t>
            </a:r>
            <a:r>
              <a:rPr lang="it-IT" sz="1900" dirty="0" smtClean="0"/>
              <a:t>                                                                                                  </a:t>
            </a:r>
            <a:r>
              <a:rPr lang="it-IT" sz="1900" i="1" dirty="0" smtClean="0"/>
              <a:t>Continua…….</a:t>
            </a:r>
            <a:endParaRPr lang="it-IT" sz="1900" i="1" dirty="0"/>
          </a:p>
          <a:p>
            <a:pPr marL="0" indent="0">
              <a:buNone/>
            </a:pPr>
            <a:endParaRPr lang="it-IT" sz="2800" b="1" i="1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t>8</a:t>
            </a:fld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661248"/>
            <a:ext cx="1265060" cy="97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05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Partnership tra Pubblico e Terzo settore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AFA9-80EC-470A-AE7C-6658257BFD7F}" type="slidenum">
              <a:rPr lang="it-IT" smtClean="0"/>
              <a:t>9</a:t>
            </a:fld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1"/>
          </p:nvPr>
        </p:nvSpPr>
        <p:spPr>
          <a:xfrm>
            <a:off x="323528" y="1916832"/>
            <a:ext cx="8518720" cy="1253880"/>
          </a:xfrm>
        </p:spPr>
        <p:txBody>
          <a:bodyPr>
            <a:noAutofit/>
          </a:bodyPr>
          <a:lstStyle/>
          <a:p>
            <a:r>
              <a:rPr lang="it-IT" sz="1300" b="1" dirty="0" smtClean="0"/>
              <a:t>Azioni per il sostegno dell’impegno dei privati senza finalità di profitto</a:t>
            </a:r>
            <a:r>
              <a:rPr lang="it-IT" sz="1300" dirty="0" smtClean="0"/>
              <a:t>, iscritti nelle competenti sezioni del Registro regionale di cui all’articolo 13,   ………..   consistono nella </a:t>
            </a:r>
            <a:r>
              <a:rPr lang="it-IT" sz="1300" b="1" dirty="0" smtClean="0"/>
              <a:t>messa a disposizione, da parte della Regione</a:t>
            </a:r>
            <a:r>
              <a:rPr lang="it-IT" sz="1300" dirty="0" smtClean="0"/>
              <a:t>, degli enti locali, degli enti del settore regionale allargato    ………….  </a:t>
            </a:r>
            <a:r>
              <a:rPr lang="it-IT" sz="1300" b="1" dirty="0" smtClean="0"/>
              <a:t>di risorse economiche, organizzative e/o finanziarie  e informative </a:t>
            </a:r>
            <a:r>
              <a:rPr lang="it-IT" sz="1300" dirty="0" smtClean="0"/>
              <a:t>a fronte dell’impegno a partecipare ai processi di </a:t>
            </a:r>
            <a:r>
              <a:rPr lang="it-IT" sz="1300" dirty="0" err="1" smtClean="0"/>
              <a:t>coprogettazione</a:t>
            </a:r>
            <a:r>
              <a:rPr lang="it-IT" sz="1300" dirty="0" smtClean="0"/>
              <a:t>  dei servizi e degli interventi e/o alla loro autonoma realizzazione, anche in collaborazione con le organizzazioni pubbliche, nell’ambito della programmazione sociale.</a:t>
            </a:r>
          </a:p>
          <a:p>
            <a:r>
              <a:rPr lang="it-IT" sz="1300" dirty="0" smtClean="0"/>
              <a:t>Per accedere al sostegno istituzionale, l’impegno partecipativo di cui al comma 1 deve prevedere la </a:t>
            </a:r>
            <a:r>
              <a:rPr lang="it-IT" sz="1300" b="1" dirty="0" smtClean="0"/>
              <a:t>messa a disposizione da parte dei privati senza finalità di profitto di risorse economiche, organizzative e/o finanziarie proprie e/o autonomamente reperite</a:t>
            </a:r>
            <a:r>
              <a:rPr lang="it-IT" sz="1300" dirty="0" smtClean="0"/>
              <a:t>, nella percentuale minima </a:t>
            </a:r>
            <a:r>
              <a:rPr lang="it-IT" sz="1300" dirty="0" smtClean="0">
                <a:solidFill>
                  <a:srgbClr val="FF0000"/>
                </a:solidFill>
              </a:rPr>
              <a:t>del 30 per cento </a:t>
            </a:r>
            <a:r>
              <a:rPr lang="it-IT" sz="1300" dirty="0" smtClean="0"/>
              <a:t>delle risorse complessive previste per la realizzazione del progetto.</a:t>
            </a:r>
          </a:p>
          <a:p>
            <a:r>
              <a:rPr lang="it-IT" sz="1300" dirty="0" smtClean="0"/>
              <a:t>L’entità dei contributi ,evidenziati in un dettagliato piano economico e finanziario, non può superare il </a:t>
            </a:r>
            <a:r>
              <a:rPr lang="it-IT" sz="1300" dirty="0" smtClean="0">
                <a:solidFill>
                  <a:srgbClr val="FF0000"/>
                </a:solidFill>
              </a:rPr>
              <a:t>70 %</a:t>
            </a:r>
            <a:r>
              <a:rPr lang="it-IT" sz="1300" dirty="0" smtClean="0"/>
              <a:t> del valore economico complessivo del progetto.</a:t>
            </a:r>
          </a:p>
          <a:p>
            <a:r>
              <a:rPr lang="it-IT" sz="1300" dirty="0" smtClean="0"/>
              <a:t>L’individuazione dei partner nei patti di sussidiarietà di cui agli articoli 28, 29 e 30 e comunque l’attribuzione di qualsiasi tipo di utilità economica avviene attraverso </a:t>
            </a:r>
            <a:r>
              <a:rPr lang="it-IT" sz="1300" b="1" dirty="0" smtClean="0"/>
              <a:t>procedure ad evidenza pubblica, preferibilmente nell’ambito dei processi di programmazione e progettazione sociale locale partecipata</a:t>
            </a:r>
            <a:r>
              <a:rPr lang="it-IT" sz="1300" dirty="0" smtClean="0"/>
              <a:t>, nel rispetto delle norme di cui all’articolo 12, della l. 241/1990 e successive modificazioni ed integrazioni.  Tali procedure, che escludono erogazioni non collegate all’autonoma realizzazione di </a:t>
            </a:r>
            <a:r>
              <a:rPr lang="it-IT" sz="1300" dirty="0" err="1" smtClean="0"/>
              <a:t>specificiobiettivi</a:t>
            </a:r>
            <a:r>
              <a:rPr lang="it-IT" sz="1300" dirty="0" smtClean="0"/>
              <a:t> attraverso interventi o servizi, sono, </a:t>
            </a:r>
            <a:r>
              <a:rPr lang="it-IT" sz="1300" b="1" dirty="0" smtClean="0"/>
              <a:t>preferibilmente, di tipo non competitivo e sono caratterizzate dal consenso dei soggetti partecipanti acquisito tramite evidenza pubblica</a:t>
            </a:r>
            <a:r>
              <a:rPr lang="it-IT" sz="1300" dirty="0" smtClean="0"/>
              <a:t>, ai sensi dell’articolo 11, comma 1 bis, della l. 241/1990 e successive modificazioni ed integrazioni.</a:t>
            </a:r>
          </a:p>
          <a:p>
            <a:endParaRPr lang="it-IT" sz="1600" dirty="0" smtClean="0"/>
          </a:p>
          <a:p>
            <a:endParaRPr lang="it-IT" sz="1600" dirty="0" smtClean="0"/>
          </a:p>
          <a:p>
            <a:endParaRPr lang="it-IT" sz="16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661248"/>
            <a:ext cx="1265060" cy="974867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395536" y="1484784"/>
            <a:ext cx="3392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1) I Patti di </a:t>
            </a:r>
            <a:r>
              <a:rPr lang="it-IT" b="1" dirty="0" err="1">
                <a:solidFill>
                  <a:srgbClr val="FF0000"/>
                </a:solidFill>
              </a:rPr>
              <a:t>sussidiarieta’</a:t>
            </a:r>
            <a:r>
              <a:rPr lang="it-IT" b="1" i="1" dirty="0">
                <a:solidFill>
                  <a:srgbClr val="FF0000"/>
                </a:solidFill>
              </a:rPr>
              <a:t>  </a:t>
            </a:r>
            <a:r>
              <a:rPr lang="it-IT" b="1" i="1" dirty="0" smtClean="0">
                <a:solidFill>
                  <a:srgbClr val="FF0000"/>
                </a:solidFill>
              </a:rPr>
              <a:t>2</a:t>
            </a:r>
            <a:endParaRPr lang="it-IT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37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277</TotalTime>
  <Words>1222</Words>
  <Application>Microsoft Office PowerPoint</Application>
  <PresentationFormat>Presentazione su schermo (4:3)</PresentationFormat>
  <Paragraphs>80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Città</vt:lpstr>
      <vt:lpstr>Testo Unico delle norme sul Terzo Settore</vt:lpstr>
      <vt:lpstr>Il Percorso</vt:lpstr>
      <vt:lpstr>Presentazione standard di PowerPoint</vt:lpstr>
      <vt:lpstr>   I CONTENUTI Riconoscimento funzione di interesse Generale delle organizzazioni di III Settore </vt:lpstr>
      <vt:lpstr>I SOGGETTI</vt:lpstr>
      <vt:lpstr>Il terzo settore e la Rappresentanza istituzionale</vt:lpstr>
      <vt:lpstr>IL Forum Ligure</vt:lpstr>
      <vt:lpstr>La Partnership tra Pubblico e Terzo settore</vt:lpstr>
      <vt:lpstr>La Partnership tra Pubblico e Terzo settore</vt:lpstr>
      <vt:lpstr>La Partnership tra Pubblico e Terzo settore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Testo Unico delle norme sul Terzo Settore</dc:title>
  <dc:creator>Casa</dc:creator>
  <cp:lastModifiedBy>Rossana Caselli</cp:lastModifiedBy>
  <cp:revision>25</cp:revision>
  <dcterms:created xsi:type="dcterms:W3CDTF">2013-05-28T14:01:40Z</dcterms:created>
  <dcterms:modified xsi:type="dcterms:W3CDTF">2013-06-04T20:10:31Z</dcterms:modified>
</cp:coreProperties>
</file>