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7" r:id="rId2"/>
    <p:sldId id="259" r:id="rId3"/>
    <p:sldId id="260" r:id="rId4"/>
    <p:sldId id="258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3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0B6422-85C5-4DD4-AC76-C46B3AE7FB23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899A7585-B215-4996-B169-F4DC69CC652B}">
      <dgm:prSet phldrT="[Testo]"/>
      <dgm:spPr/>
      <dgm:t>
        <a:bodyPr/>
        <a:lstStyle/>
        <a:p>
          <a:r>
            <a:rPr lang="it-IT" dirty="0" smtClean="0"/>
            <a:t>Rete Ambulatoriale Sociale</a:t>
          </a:r>
          <a:endParaRPr lang="it-IT" dirty="0"/>
        </a:p>
      </dgm:t>
    </dgm:pt>
    <dgm:pt modelId="{CEAC59DB-E62D-4373-81EF-0151D697D6B7}" type="parTrans" cxnId="{6611C4EE-91AC-48A0-B729-206E6CFCFF65}">
      <dgm:prSet/>
      <dgm:spPr/>
      <dgm:t>
        <a:bodyPr/>
        <a:lstStyle/>
        <a:p>
          <a:endParaRPr lang="it-IT"/>
        </a:p>
      </dgm:t>
    </dgm:pt>
    <dgm:pt modelId="{DC588665-33B5-49D0-A784-DDF3B4E425D3}" type="sibTrans" cxnId="{6611C4EE-91AC-48A0-B729-206E6CFCFF65}">
      <dgm:prSet/>
      <dgm:spPr/>
      <dgm:t>
        <a:bodyPr/>
        <a:lstStyle/>
        <a:p>
          <a:endParaRPr lang="it-IT"/>
        </a:p>
      </dgm:t>
    </dgm:pt>
    <dgm:pt modelId="{A89710C9-7B58-4B51-A557-1873EA02C32B}">
      <dgm:prSet phldrT="[Testo]"/>
      <dgm:spPr/>
      <dgm:t>
        <a:bodyPr/>
        <a:lstStyle/>
        <a:p>
          <a:r>
            <a:rPr lang="it-IT" dirty="0" smtClean="0"/>
            <a:t>Fondazione </a:t>
          </a:r>
        </a:p>
        <a:p>
          <a:r>
            <a:rPr lang="it-IT" dirty="0" err="1" smtClean="0"/>
            <a:t>EasyCare</a:t>
          </a:r>
          <a:endParaRPr lang="it-IT" dirty="0"/>
        </a:p>
      </dgm:t>
    </dgm:pt>
    <dgm:pt modelId="{266F188A-11A9-4BE3-8BBA-D76CCDF4FD65}" type="parTrans" cxnId="{37D3884D-31A6-4026-8200-210959F0579C}">
      <dgm:prSet/>
      <dgm:spPr/>
      <dgm:t>
        <a:bodyPr/>
        <a:lstStyle/>
        <a:p>
          <a:endParaRPr lang="it-IT"/>
        </a:p>
      </dgm:t>
    </dgm:pt>
    <dgm:pt modelId="{CE6006ED-2E64-4C92-9726-387D50E105CB}" type="sibTrans" cxnId="{37D3884D-31A6-4026-8200-210959F0579C}">
      <dgm:prSet/>
      <dgm:spPr/>
      <dgm:t>
        <a:bodyPr/>
        <a:lstStyle/>
        <a:p>
          <a:endParaRPr lang="it-IT"/>
        </a:p>
      </dgm:t>
    </dgm:pt>
    <dgm:pt modelId="{9930F7A4-388F-4A2E-8C31-D2239ACAE8E9}">
      <dgm:prSet phldrT="[Testo]"/>
      <dgm:spPr/>
      <dgm:t>
        <a:bodyPr/>
        <a:lstStyle/>
        <a:p>
          <a:r>
            <a:rPr lang="it-IT" dirty="0" smtClean="0"/>
            <a:t>SMS</a:t>
          </a:r>
        </a:p>
        <a:p>
          <a:r>
            <a:rPr lang="it-IT" dirty="0" smtClean="0"/>
            <a:t>Cesare</a:t>
          </a:r>
        </a:p>
        <a:p>
          <a:r>
            <a:rPr lang="it-IT" dirty="0" smtClean="0"/>
            <a:t>Pozzo</a:t>
          </a:r>
          <a:endParaRPr lang="it-IT" dirty="0"/>
        </a:p>
      </dgm:t>
    </dgm:pt>
    <dgm:pt modelId="{5AAC0F2B-56A1-4C3B-980B-1526DE0EBFC7}" type="parTrans" cxnId="{FA66DFE8-5C06-4788-9FB1-978AF060EE2F}">
      <dgm:prSet/>
      <dgm:spPr/>
      <dgm:t>
        <a:bodyPr/>
        <a:lstStyle/>
        <a:p>
          <a:endParaRPr lang="it-IT"/>
        </a:p>
      </dgm:t>
    </dgm:pt>
    <dgm:pt modelId="{7DE7691A-B2A3-4294-A3BD-42D9C784A7C2}" type="sibTrans" cxnId="{FA66DFE8-5C06-4788-9FB1-978AF060EE2F}">
      <dgm:prSet/>
      <dgm:spPr/>
      <dgm:t>
        <a:bodyPr/>
        <a:lstStyle/>
        <a:p>
          <a:endParaRPr lang="it-IT"/>
        </a:p>
      </dgm:t>
    </dgm:pt>
    <dgm:pt modelId="{99280DD3-1BD4-48BB-B099-4C3C9CA5B53C}">
      <dgm:prSet/>
      <dgm:spPr/>
      <dgm:t>
        <a:bodyPr/>
        <a:lstStyle/>
        <a:p>
          <a:r>
            <a:rPr lang="it-IT" dirty="0" err="1" smtClean="0"/>
            <a:t>Fimiv</a:t>
          </a:r>
          <a:endParaRPr lang="it-IT" dirty="0"/>
        </a:p>
      </dgm:t>
    </dgm:pt>
    <dgm:pt modelId="{62B81829-0B1F-40D4-9521-14D501455F25}" type="parTrans" cxnId="{525F847A-5695-437A-AD7E-77AF6F80AFF9}">
      <dgm:prSet/>
      <dgm:spPr/>
      <dgm:t>
        <a:bodyPr/>
        <a:lstStyle/>
        <a:p>
          <a:endParaRPr lang="it-IT"/>
        </a:p>
      </dgm:t>
    </dgm:pt>
    <dgm:pt modelId="{1E6431B9-9083-437D-B380-8FB1BA1EC49B}" type="sibTrans" cxnId="{525F847A-5695-437A-AD7E-77AF6F80AFF9}">
      <dgm:prSet/>
      <dgm:spPr/>
      <dgm:t>
        <a:bodyPr/>
        <a:lstStyle/>
        <a:p>
          <a:endParaRPr lang="it-IT"/>
        </a:p>
      </dgm:t>
    </dgm:pt>
    <dgm:pt modelId="{8B2D6AF1-EABB-47F4-BF11-75F5848E510A}" type="pres">
      <dgm:prSet presAssocID="{020B6422-85C5-4DD4-AC76-C46B3AE7FB2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7910446-0CA3-4BAC-A8E7-E68A99351C0C}" type="pres">
      <dgm:prSet presAssocID="{899A7585-B215-4996-B169-F4DC69CC652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697D692-9E60-4AC4-81D0-4C2249229A6E}" type="pres">
      <dgm:prSet presAssocID="{899A7585-B215-4996-B169-F4DC69CC652B}" presName="spNode" presStyleCnt="0"/>
      <dgm:spPr/>
    </dgm:pt>
    <dgm:pt modelId="{E4246749-D4FC-4525-8B3D-275B99590E29}" type="pres">
      <dgm:prSet presAssocID="{DC588665-33B5-49D0-A784-DDF3B4E425D3}" presName="sibTrans" presStyleLbl="sibTrans1D1" presStyleIdx="0" presStyleCnt="4"/>
      <dgm:spPr/>
      <dgm:t>
        <a:bodyPr/>
        <a:lstStyle/>
        <a:p>
          <a:endParaRPr lang="it-IT"/>
        </a:p>
      </dgm:t>
    </dgm:pt>
    <dgm:pt modelId="{65A77B59-E50D-47AE-B4F1-B693DA2F091A}" type="pres">
      <dgm:prSet presAssocID="{A89710C9-7B58-4B51-A557-1873EA02C32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CE358AB-C10B-4EB8-B1EB-340DD91D2AF2}" type="pres">
      <dgm:prSet presAssocID="{A89710C9-7B58-4B51-A557-1873EA02C32B}" presName="spNode" presStyleCnt="0"/>
      <dgm:spPr/>
    </dgm:pt>
    <dgm:pt modelId="{F470A212-CB8E-4170-85D2-9BA1CCDAE821}" type="pres">
      <dgm:prSet presAssocID="{CE6006ED-2E64-4C92-9726-387D50E105CB}" presName="sibTrans" presStyleLbl="sibTrans1D1" presStyleIdx="1" presStyleCnt="4"/>
      <dgm:spPr/>
      <dgm:t>
        <a:bodyPr/>
        <a:lstStyle/>
        <a:p>
          <a:endParaRPr lang="it-IT"/>
        </a:p>
      </dgm:t>
    </dgm:pt>
    <dgm:pt modelId="{879ADCDA-0217-4207-ACF9-DBAD441AE42E}" type="pres">
      <dgm:prSet presAssocID="{9930F7A4-388F-4A2E-8C31-D2239ACAE8E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0C4CA4-E0C1-4E20-BFCA-946543C17B29}" type="pres">
      <dgm:prSet presAssocID="{9930F7A4-388F-4A2E-8C31-D2239ACAE8E9}" presName="spNode" presStyleCnt="0"/>
      <dgm:spPr/>
    </dgm:pt>
    <dgm:pt modelId="{06437679-3826-4600-8134-59BAC39A8190}" type="pres">
      <dgm:prSet presAssocID="{7DE7691A-B2A3-4294-A3BD-42D9C784A7C2}" presName="sibTrans" presStyleLbl="sibTrans1D1" presStyleIdx="2" presStyleCnt="4"/>
      <dgm:spPr/>
      <dgm:t>
        <a:bodyPr/>
        <a:lstStyle/>
        <a:p>
          <a:endParaRPr lang="it-IT"/>
        </a:p>
      </dgm:t>
    </dgm:pt>
    <dgm:pt modelId="{A07B440D-D90A-41EC-8EF7-52B993011620}" type="pres">
      <dgm:prSet presAssocID="{99280DD3-1BD4-48BB-B099-4C3C9CA5B53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2BECA29-F5F5-439D-8310-2F80B518D936}" type="pres">
      <dgm:prSet presAssocID="{99280DD3-1BD4-48BB-B099-4C3C9CA5B53C}" presName="spNode" presStyleCnt="0"/>
      <dgm:spPr/>
    </dgm:pt>
    <dgm:pt modelId="{AE7BF980-EF9E-4B56-937C-195014B1B762}" type="pres">
      <dgm:prSet presAssocID="{1E6431B9-9083-437D-B380-8FB1BA1EC49B}" presName="sibTrans" presStyleLbl="sibTrans1D1" presStyleIdx="3" presStyleCnt="4"/>
      <dgm:spPr/>
      <dgm:t>
        <a:bodyPr/>
        <a:lstStyle/>
        <a:p>
          <a:endParaRPr lang="it-IT"/>
        </a:p>
      </dgm:t>
    </dgm:pt>
  </dgm:ptLst>
  <dgm:cxnLst>
    <dgm:cxn modelId="{FA66DFE8-5C06-4788-9FB1-978AF060EE2F}" srcId="{020B6422-85C5-4DD4-AC76-C46B3AE7FB23}" destId="{9930F7A4-388F-4A2E-8C31-D2239ACAE8E9}" srcOrd="2" destOrd="0" parTransId="{5AAC0F2B-56A1-4C3B-980B-1526DE0EBFC7}" sibTransId="{7DE7691A-B2A3-4294-A3BD-42D9C784A7C2}"/>
    <dgm:cxn modelId="{6611C4EE-91AC-48A0-B729-206E6CFCFF65}" srcId="{020B6422-85C5-4DD4-AC76-C46B3AE7FB23}" destId="{899A7585-B215-4996-B169-F4DC69CC652B}" srcOrd="0" destOrd="0" parTransId="{CEAC59DB-E62D-4373-81EF-0151D697D6B7}" sibTransId="{DC588665-33B5-49D0-A784-DDF3B4E425D3}"/>
    <dgm:cxn modelId="{1BFB2B75-6CEB-4EF9-B4BA-7E4187C9E56B}" type="presOf" srcId="{899A7585-B215-4996-B169-F4DC69CC652B}" destId="{D7910446-0CA3-4BAC-A8E7-E68A99351C0C}" srcOrd="0" destOrd="0" presId="urn:microsoft.com/office/officeart/2005/8/layout/cycle6"/>
    <dgm:cxn modelId="{1EE7428C-3887-40DB-A49F-F9FBE7A9FED3}" type="presOf" srcId="{A89710C9-7B58-4B51-A557-1873EA02C32B}" destId="{65A77B59-E50D-47AE-B4F1-B693DA2F091A}" srcOrd="0" destOrd="0" presId="urn:microsoft.com/office/officeart/2005/8/layout/cycle6"/>
    <dgm:cxn modelId="{188F0063-7AD0-4178-AF69-CC5F411044CF}" type="presOf" srcId="{9930F7A4-388F-4A2E-8C31-D2239ACAE8E9}" destId="{879ADCDA-0217-4207-ACF9-DBAD441AE42E}" srcOrd="0" destOrd="0" presId="urn:microsoft.com/office/officeart/2005/8/layout/cycle6"/>
    <dgm:cxn modelId="{2665C1F9-9A30-4A66-85FB-4F2719F6A042}" type="presOf" srcId="{99280DD3-1BD4-48BB-B099-4C3C9CA5B53C}" destId="{A07B440D-D90A-41EC-8EF7-52B993011620}" srcOrd="0" destOrd="0" presId="urn:microsoft.com/office/officeart/2005/8/layout/cycle6"/>
    <dgm:cxn modelId="{525F847A-5695-437A-AD7E-77AF6F80AFF9}" srcId="{020B6422-85C5-4DD4-AC76-C46B3AE7FB23}" destId="{99280DD3-1BD4-48BB-B099-4C3C9CA5B53C}" srcOrd="3" destOrd="0" parTransId="{62B81829-0B1F-40D4-9521-14D501455F25}" sibTransId="{1E6431B9-9083-437D-B380-8FB1BA1EC49B}"/>
    <dgm:cxn modelId="{D00374B5-1391-440B-B4F1-8D907DCC9B0B}" type="presOf" srcId="{020B6422-85C5-4DD4-AC76-C46B3AE7FB23}" destId="{8B2D6AF1-EABB-47F4-BF11-75F5848E510A}" srcOrd="0" destOrd="0" presId="urn:microsoft.com/office/officeart/2005/8/layout/cycle6"/>
    <dgm:cxn modelId="{7DE8BF67-C787-4741-8425-C67B54F15866}" type="presOf" srcId="{CE6006ED-2E64-4C92-9726-387D50E105CB}" destId="{F470A212-CB8E-4170-85D2-9BA1CCDAE821}" srcOrd="0" destOrd="0" presId="urn:microsoft.com/office/officeart/2005/8/layout/cycle6"/>
    <dgm:cxn modelId="{37D3884D-31A6-4026-8200-210959F0579C}" srcId="{020B6422-85C5-4DD4-AC76-C46B3AE7FB23}" destId="{A89710C9-7B58-4B51-A557-1873EA02C32B}" srcOrd="1" destOrd="0" parTransId="{266F188A-11A9-4BE3-8BBA-D76CCDF4FD65}" sibTransId="{CE6006ED-2E64-4C92-9726-387D50E105CB}"/>
    <dgm:cxn modelId="{E841547D-8FCB-488B-A15B-CC158A5F2AD1}" type="presOf" srcId="{7DE7691A-B2A3-4294-A3BD-42D9C784A7C2}" destId="{06437679-3826-4600-8134-59BAC39A8190}" srcOrd="0" destOrd="0" presId="urn:microsoft.com/office/officeart/2005/8/layout/cycle6"/>
    <dgm:cxn modelId="{7182C5AB-6D7A-47CB-9195-720EC7D987C4}" type="presOf" srcId="{1E6431B9-9083-437D-B380-8FB1BA1EC49B}" destId="{AE7BF980-EF9E-4B56-937C-195014B1B762}" srcOrd="0" destOrd="0" presId="urn:microsoft.com/office/officeart/2005/8/layout/cycle6"/>
    <dgm:cxn modelId="{B3752401-B607-4F9A-8C49-1E160D89F112}" type="presOf" srcId="{DC588665-33B5-49D0-A784-DDF3B4E425D3}" destId="{E4246749-D4FC-4525-8B3D-275B99590E29}" srcOrd="0" destOrd="0" presId="urn:microsoft.com/office/officeart/2005/8/layout/cycle6"/>
    <dgm:cxn modelId="{8DE2AE65-55D1-4283-AC61-AB85AA70DF19}" type="presParOf" srcId="{8B2D6AF1-EABB-47F4-BF11-75F5848E510A}" destId="{D7910446-0CA3-4BAC-A8E7-E68A99351C0C}" srcOrd="0" destOrd="0" presId="urn:microsoft.com/office/officeart/2005/8/layout/cycle6"/>
    <dgm:cxn modelId="{63D297D9-454D-49A9-AED6-A71F87DAF1A4}" type="presParOf" srcId="{8B2D6AF1-EABB-47F4-BF11-75F5848E510A}" destId="{A697D692-9E60-4AC4-81D0-4C2249229A6E}" srcOrd="1" destOrd="0" presId="urn:microsoft.com/office/officeart/2005/8/layout/cycle6"/>
    <dgm:cxn modelId="{9F3711D1-C24C-4896-AA7E-893D6EFE9FF9}" type="presParOf" srcId="{8B2D6AF1-EABB-47F4-BF11-75F5848E510A}" destId="{E4246749-D4FC-4525-8B3D-275B99590E29}" srcOrd="2" destOrd="0" presId="urn:microsoft.com/office/officeart/2005/8/layout/cycle6"/>
    <dgm:cxn modelId="{1887F10F-8EB0-4DFC-B4C0-85C879605C2B}" type="presParOf" srcId="{8B2D6AF1-EABB-47F4-BF11-75F5848E510A}" destId="{65A77B59-E50D-47AE-B4F1-B693DA2F091A}" srcOrd="3" destOrd="0" presId="urn:microsoft.com/office/officeart/2005/8/layout/cycle6"/>
    <dgm:cxn modelId="{A297BE63-9A1C-4FA1-9D73-D443C02DDFC1}" type="presParOf" srcId="{8B2D6AF1-EABB-47F4-BF11-75F5848E510A}" destId="{1CE358AB-C10B-4EB8-B1EB-340DD91D2AF2}" srcOrd="4" destOrd="0" presId="urn:microsoft.com/office/officeart/2005/8/layout/cycle6"/>
    <dgm:cxn modelId="{C924E75F-03A8-40F2-81AE-B9FB58BD5E08}" type="presParOf" srcId="{8B2D6AF1-EABB-47F4-BF11-75F5848E510A}" destId="{F470A212-CB8E-4170-85D2-9BA1CCDAE821}" srcOrd="5" destOrd="0" presId="urn:microsoft.com/office/officeart/2005/8/layout/cycle6"/>
    <dgm:cxn modelId="{79A35503-1E36-4D85-8593-7007B0705B22}" type="presParOf" srcId="{8B2D6AF1-EABB-47F4-BF11-75F5848E510A}" destId="{879ADCDA-0217-4207-ACF9-DBAD441AE42E}" srcOrd="6" destOrd="0" presId="urn:microsoft.com/office/officeart/2005/8/layout/cycle6"/>
    <dgm:cxn modelId="{3ABEE17D-E067-4E57-88FA-9FFDFC79E798}" type="presParOf" srcId="{8B2D6AF1-EABB-47F4-BF11-75F5848E510A}" destId="{620C4CA4-E0C1-4E20-BFCA-946543C17B29}" srcOrd="7" destOrd="0" presId="urn:microsoft.com/office/officeart/2005/8/layout/cycle6"/>
    <dgm:cxn modelId="{9CC7F4CE-EE88-493D-99B5-16E0C61979E9}" type="presParOf" srcId="{8B2D6AF1-EABB-47F4-BF11-75F5848E510A}" destId="{06437679-3826-4600-8134-59BAC39A8190}" srcOrd="8" destOrd="0" presId="urn:microsoft.com/office/officeart/2005/8/layout/cycle6"/>
    <dgm:cxn modelId="{BAA98437-5643-49FC-8E84-66BA45880462}" type="presParOf" srcId="{8B2D6AF1-EABB-47F4-BF11-75F5848E510A}" destId="{A07B440D-D90A-41EC-8EF7-52B993011620}" srcOrd="9" destOrd="0" presId="urn:microsoft.com/office/officeart/2005/8/layout/cycle6"/>
    <dgm:cxn modelId="{94F084C8-D63D-4A03-A94D-21FFBBED3723}" type="presParOf" srcId="{8B2D6AF1-EABB-47F4-BF11-75F5848E510A}" destId="{62BECA29-F5F5-439D-8310-2F80B518D936}" srcOrd="10" destOrd="0" presId="urn:microsoft.com/office/officeart/2005/8/layout/cycle6"/>
    <dgm:cxn modelId="{EBDEFE01-B611-4609-A68E-1EAAF318E5D8}" type="presParOf" srcId="{8B2D6AF1-EABB-47F4-BF11-75F5848E510A}" destId="{AE7BF980-EF9E-4B56-937C-195014B1B762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10446-0CA3-4BAC-A8E7-E68A99351C0C}">
      <dsp:nvSpPr>
        <dsp:cNvPr id="0" name=""/>
        <dsp:cNvSpPr/>
      </dsp:nvSpPr>
      <dsp:spPr>
        <a:xfrm>
          <a:off x="1051183" y="730272"/>
          <a:ext cx="977494" cy="6353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Rete Ambulatoriale Sociale</a:t>
          </a:r>
          <a:endParaRPr lang="it-IT" sz="800" kern="1200" dirty="0"/>
        </a:p>
      </dsp:txBody>
      <dsp:txXfrm>
        <a:off x="1082199" y="761288"/>
        <a:ext cx="915462" cy="573339"/>
      </dsp:txXfrm>
    </dsp:sp>
    <dsp:sp modelId="{E4246749-D4FC-4525-8B3D-275B99590E29}">
      <dsp:nvSpPr>
        <dsp:cNvPr id="0" name=""/>
        <dsp:cNvSpPr/>
      </dsp:nvSpPr>
      <dsp:spPr>
        <a:xfrm>
          <a:off x="489206" y="1047958"/>
          <a:ext cx="2101448" cy="2101448"/>
        </a:xfrm>
        <a:custGeom>
          <a:avLst/>
          <a:gdLst/>
          <a:ahLst/>
          <a:cxnLst/>
          <a:rect l="0" t="0" r="0" b="0"/>
          <a:pathLst>
            <a:path>
              <a:moveTo>
                <a:pt x="1546528" y="124333"/>
              </a:moveTo>
              <a:arcTo wR="1050724" hR="1050724" stAng="17889342" swAng="26285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A77B59-E50D-47AE-B4F1-B693DA2F091A}">
      <dsp:nvSpPr>
        <dsp:cNvPr id="0" name=""/>
        <dsp:cNvSpPr/>
      </dsp:nvSpPr>
      <dsp:spPr>
        <a:xfrm>
          <a:off x="2101907" y="1780997"/>
          <a:ext cx="977494" cy="6353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Fondazione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err="1" smtClean="0"/>
            <a:t>EasyCare</a:t>
          </a:r>
          <a:endParaRPr lang="it-IT" sz="800" kern="1200" dirty="0"/>
        </a:p>
      </dsp:txBody>
      <dsp:txXfrm>
        <a:off x="2132923" y="1812013"/>
        <a:ext cx="915462" cy="573339"/>
      </dsp:txXfrm>
    </dsp:sp>
    <dsp:sp modelId="{F470A212-CB8E-4170-85D2-9BA1CCDAE821}">
      <dsp:nvSpPr>
        <dsp:cNvPr id="0" name=""/>
        <dsp:cNvSpPr/>
      </dsp:nvSpPr>
      <dsp:spPr>
        <a:xfrm>
          <a:off x="489206" y="1047958"/>
          <a:ext cx="2101448" cy="2101448"/>
        </a:xfrm>
        <a:custGeom>
          <a:avLst/>
          <a:gdLst/>
          <a:ahLst/>
          <a:cxnLst/>
          <a:rect l="0" t="0" r="0" b="0"/>
          <a:pathLst>
            <a:path>
              <a:moveTo>
                <a:pt x="2049827" y="1376014"/>
              </a:moveTo>
              <a:arcTo wR="1050724" hR="1050724" stAng="1082061" swAng="26285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9ADCDA-0217-4207-ACF9-DBAD441AE42E}">
      <dsp:nvSpPr>
        <dsp:cNvPr id="0" name=""/>
        <dsp:cNvSpPr/>
      </dsp:nvSpPr>
      <dsp:spPr>
        <a:xfrm>
          <a:off x="1051183" y="2831721"/>
          <a:ext cx="977494" cy="6353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SMS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Cesare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/>
            <a:t>Pozzo</a:t>
          </a:r>
          <a:endParaRPr lang="it-IT" sz="800" kern="1200" dirty="0"/>
        </a:p>
      </dsp:txBody>
      <dsp:txXfrm>
        <a:off x="1082199" y="2862737"/>
        <a:ext cx="915462" cy="573339"/>
      </dsp:txXfrm>
    </dsp:sp>
    <dsp:sp modelId="{06437679-3826-4600-8134-59BAC39A8190}">
      <dsp:nvSpPr>
        <dsp:cNvPr id="0" name=""/>
        <dsp:cNvSpPr/>
      </dsp:nvSpPr>
      <dsp:spPr>
        <a:xfrm>
          <a:off x="489206" y="1047958"/>
          <a:ext cx="2101448" cy="2101448"/>
        </a:xfrm>
        <a:custGeom>
          <a:avLst/>
          <a:gdLst/>
          <a:ahLst/>
          <a:cxnLst/>
          <a:rect l="0" t="0" r="0" b="0"/>
          <a:pathLst>
            <a:path>
              <a:moveTo>
                <a:pt x="554919" y="1977114"/>
              </a:moveTo>
              <a:arcTo wR="1050724" hR="1050724" stAng="7089342" swAng="26285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B440D-D90A-41EC-8EF7-52B993011620}">
      <dsp:nvSpPr>
        <dsp:cNvPr id="0" name=""/>
        <dsp:cNvSpPr/>
      </dsp:nvSpPr>
      <dsp:spPr>
        <a:xfrm>
          <a:off x="458" y="1780997"/>
          <a:ext cx="977494" cy="6353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err="1" smtClean="0"/>
            <a:t>Fimiv</a:t>
          </a:r>
          <a:endParaRPr lang="it-IT" sz="800" kern="1200" dirty="0"/>
        </a:p>
      </dsp:txBody>
      <dsp:txXfrm>
        <a:off x="31474" y="1812013"/>
        <a:ext cx="915462" cy="573339"/>
      </dsp:txXfrm>
    </dsp:sp>
    <dsp:sp modelId="{AE7BF980-EF9E-4B56-937C-195014B1B762}">
      <dsp:nvSpPr>
        <dsp:cNvPr id="0" name=""/>
        <dsp:cNvSpPr/>
      </dsp:nvSpPr>
      <dsp:spPr>
        <a:xfrm>
          <a:off x="489206" y="1047958"/>
          <a:ext cx="2101448" cy="2101448"/>
        </a:xfrm>
        <a:custGeom>
          <a:avLst/>
          <a:gdLst/>
          <a:ahLst/>
          <a:cxnLst/>
          <a:rect l="0" t="0" r="0" b="0"/>
          <a:pathLst>
            <a:path>
              <a:moveTo>
                <a:pt x="51620" y="725433"/>
              </a:moveTo>
              <a:arcTo wR="1050724" hR="1050724" stAng="11882061" swAng="26285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1B688-35E6-401D-B346-B64BE9100993}" type="datetimeFigureOut">
              <a:rPr lang="it-IT" smtClean="0"/>
              <a:t>04/06/2013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0D3BF-33A0-4D54-B638-10330A9A448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733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114E8-19B8-4880-B479-F98F9C0E62BE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0226C-C82B-4BB1-9994-C2F26E767776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3B7EB-396C-4311-91A0-77B524AF4896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FB09-0694-49D4-858F-1B1C5D8444FE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2BEA7-3597-48A5-A795-28EAF476D423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1D91-59A4-4091-B73B-3878231BF478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4CEB3-5DAB-4A96-9D12-1CD9ECDD4DD1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506B-863F-4B91-A00E-EB28DDA41207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9B72-5F7C-4991-9D42-2A5560E10C7F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D3BD-AABA-4C0C-A789-94E2CE4479B6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9B37B-4DDD-49A8-AEC7-3628DEC61953}" type="datetime1">
              <a:rPr lang="it-IT" smtClean="0"/>
              <a:pPr/>
              <a:t>04/06/2013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‹N›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DC89C72-01D4-41AC-989E-A9E2720B6430}" type="datetimeFigureOut">
              <a:rPr lang="it-IT" smtClean="0"/>
              <a:t>04/06/2013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8B58366-3809-46CD-B3F3-556EBB704198}" type="slidenum">
              <a:rPr lang="it-IT" smtClean="0"/>
              <a:t>‹N›</a:t>
            </a:fld>
            <a:endParaRPr lang="it-IT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23528" y="1124744"/>
            <a:ext cx="6765980" cy="1319808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La Mutua Ligure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67544" y="2879050"/>
            <a:ext cx="6400800" cy="1752600"/>
          </a:xfrm>
        </p:spPr>
        <p:txBody>
          <a:bodyPr>
            <a:normAutofit/>
          </a:bodyPr>
          <a:lstStyle/>
          <a:p>
            <a:r>
              <a:rPr lang="it-IT" sz="2800" dirty="0">
                <a:solidFill>
                  <a:srgbClr val="D16349">
                    <a:lumMod val="75000"/>
                  </a:srgbClr>
                </a:solidFill>
              </a:rPr>
              <a:t>Napoli, 6 giugno </a:t>
            </a:r>
            <a:r>
              <a:rPr lang="it-IT" sz="2800" dirty="0" smtClean="0">
                <a:solidFill>
                  <a:srgbClr val="D16349">
                    <a:lumMod val="75000"/>
                  </a:srgbClr>
                </a:solidFill>
              </a:rPr>
              <a:t>2013</a:t>
            </a:r>
          </a:p>
          <a:p>
            <a:r>
              <a:rPr lang="it-IT" sz="2800" dirty="0" smtClean="0">
                <a:solidFill>
                  <a:srgbClr val="D16349">
                    <a:lumMod val="75000"/>
                  </a:srgbClr>
                </a:solidFill>
              </a:rPr>
              <a:t> Benvenuti </a:t>
            </a:r>
            <a:r>
              <a:rPr lang="it-IT" sz="2800" dirty="0">
                <a:solidFill>
                  <a:srgbClr val="D16349">
                    <a:lumMod val="75000"/>
                  </a:srgbClr>
                </a:solidFill>
              </a:rPr>
              <a:t>al Sud</a:t>
            </a:r>
          </a:p>
          <a:p>
            <a:endParaRPr lang="it-IT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661248"/>
            <a:ext cx="1265060" cy="97486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83568" y="4427579"/>
            <a:ext cx="7547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i="1" dirty="0">
                <a:solidFill>
                  <a:prstClr val="black"/>
                </a:solidFill>
              </a:rPr>
              <a:t>Alessandro Frega Portavoce Forum III settore Liguria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183" y="332656"/>
            <a:ext cx="1866667" cy="187936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741" y="2924944"/>
            <a:ext cx="1865308" cy="902343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45" y="5869786"/>
            <a:ext cx="1800200" cy="763435"/>
          </a:xfrm>
          <a:prstGeom prst="rect">
            <a:avLst/>
          </a:prstGeom>
        </p:spPr>
      </p:pic>
      <p:sp>
        <p:nvSpPr>
          <p:cNvPr id="15" name="Segnaposto numero diapositiva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68AFA9-80EC-470A-AE7C-6658257BFD7F}" type="slidenum">
              <a:rPr lang="it-IT" smtClean="0">
                <a:solidFill>
                  <a:srgbClr val="8CADAE">
                    <a:shade val="75000"/>
                  </a:srgbClr>
                </a:solidFill>
              </a:rPr>
              <a:pPr/>
              <a:t>1</a:t>
            </a:fld>
            <a:endParaRPr lang="it-IT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26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600200"/>
          </a:xfrm>
        </p:spPr>
        <p:txBody>
          <a:bodyPr/>
          <a:lstStyle/>
          <a:p>
            <a:r>
              <a:rPr lang="it-IT" dirty="0" smtClean="0"/>
              <a:t>La spesa Sanitaria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Documento di Economia e Finanza 2013  del Ministero dell’Economia stima la spesa sanitaria  complessiva in 110,84 Miliardi. </a:t>
            </a:r>
          </a:p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spesa sanitaria privata in Italia ammonta a circa 30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Miliardi;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rappresenta una percentuale del totale della spesa sanitaria di circa il 26/27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%.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 spesa sanitaria privata si intende il pagamento dei ticket, le  prestazioni non richieste attraverso il S.S.N, la spesa assicurativa.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Varie fonti indicano che la spesa privata nel biennio 11/12 è in calo, a fronte di un aumento dei Ticket.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Vuol dire che gli Italiani(naturalmente quelli economicamente più fragili) tendono a non curarsi</a:t>
            </a:r>
            <a:r>
              <a:rPr lang="it-IT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it-IT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E’ in discussione  il diritto alla salute</a:t>
            </a:r>
            <a:r>
              <a:rPr lang="it-IT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Partiamo da qui.</a:t>
            </a:r>
            <a:endParaRPr lang="it-IT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9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26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Gli Obiettivi Generali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premessa è che va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rafforzato e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sostenuto il modello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universalistico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e che attraverso la mutua si possono 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costruire azioni che integrino il servizio pubblico, e che si pongono 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l’obiettivo di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rafforzarlo.</a:t>
            </a:r>
            <a:endParaRPr lang="it-IT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Bisogna sostenere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l’evoluzione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del sistema di welfare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verso modelli tesi a conciliare la definizione e la praticabilità dei livelli essenziali di assistenza sanitaria e sociale (attendiamo fiduciosi e speriamo nel nuovo governo) con l’inadeguatezza delle risorse, per evitare selettività delle prestazioni e rischiare di creare 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cittadini di serie a e di serie b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rispetto alla richiesta di salute . </a:t>
            </a:r>
          </a:p>
          <a:p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Mutua Ligure propone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un cambiamento che rafforzi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l’intervento delle istituzioni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,tramite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partecipazione dei cittadini,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forma singola e associata, per la gestione della </a:t>
            </a:r>
            <a:r>
              <a:rPr lang="it-IT" sz="18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cosa pubblica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 cittadini attivi che, nel difendere il “diritto alla salute”, agiscono nella loro veste di consumatori, ma anche di produttori, di un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bene comune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e, come tale, indivisibile, inalienabile, egualitario</a:t>
            </a:r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358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0988" y="-9042"/>
            <a:ext cx="8229600" cy="1600200"/>
          </a:xfrm>
        </p:spPr>
        <p:txBody>
          <a:bodyPr/>
          <a:lstStyle/>
          <a:p>
            <a:r>
              <a:rPr lang="it-IT" dirty="0"/>
              <a:t>Gli Obiettivi </a:t>
            </a:r>
            <a:r>
              <a:rPr lang="it-IT" dirty="0" smtClean="0"/>
              <a:t>Specifici 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  <p:sp>
        <p:nvSpPr>
          <p:cNvPr id="7" name="Segnaposto contenuto 2"/>
          <p:cNvSpPr txBox="1">
            <a:spLocks/>
          </p:cNvSpPr>
          <p:nvPr/>
        </p:nvSpPr>
        <p:spPr>
          <a:xfrm>
            <a:off x="428625" y="1590297"/>
            <a:ext cx="8319839" cy="4657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algn="ctr">
              <a:spcBef>
                <a:spcPts val="0"/>
              </a:spcBef>
              <a:buFontTx/>
              <a:buNone/>
              <a:defRPr/>
            </a:pPr>
            <a:endParaRPr lang="it-IT" sz="1400" dirty="0" smtClean="0"/>
          </a:p>
          <a:p>
            <a:pPr marL="324000" algn="just">
              <a:spcBef>
                <a:spcPts val="0"/>
              </a:spcBef>
              <a:defRPr/>
            </a:pP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Dotare i cittadini di </a:t>
            </a:r>
            <a:r>
              <a:rPr lang="it-IT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capacità negoziale collettiva 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nel rapporto con l’offerta dei servizi e delle prestazioni in ambito sanitario, socio-sanitario e socio-assistenziale al pari di quanto sta accadendo nella contrattazione del lavoro; </a:t>
            </a:r>
          </a:p>
          <a:p>
            <a:pPr algn="just">
              <a:defRPr/>
            </a:pP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conferire in un unico collettore i contributi destinati alla sanità integrativa versati sia dai lavoratori dipendenti (o dalle aziende in loro favore) sia dai singoli cittadini, superando la dicotomia tra fondi aziendali chiusi ed esclusivi e fondi aperti alla società civile per  </a:t>
            </a:r>
            <a:r>
              <a:rPr lang="it-IT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mettere a valore dell’intera collettività anche la negoziazione del lavoro in termini di massa critica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defRPr/>
            </a:pP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assicurare, nella </a:t>
            </a:r>
            <a:r>
              <a:rPr lang="it-IT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continuità del rapporto associativo 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non limitatamente alla durata del rapporto di lavoro, il mantenimento delle prestazioni integrative nell’arco della vita di ciascuno;</a:t>
            </a:r>
          </a:p>
          <a:p>
            <a:pPr algn="just">
              <a:defRPr/>
            </a:pP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attivare una </a:t>
            </a:r>
            <a:r>
              <a:rPr lang="it-IT" sz="1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connessione diretta e dinamica con il territorio</a:t>
            </a:r>
            <a:r>
              <a:rPr lang="it-IT" sz="1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sia rispetto all’individuazione degli effettivi bisogni sia rispetto ai servizi e alle prestazioni da erogare, mettendo a valore i servizi territoriali nei piani di assistenza.</a:t>
            </a:r>
          </a:p>
          <a:p>
            <a:pPr>
              <a:buFontTx/>
              <a:buNone/>
              <a:defRPr/>
            </a:pPr>
            <a:endParaRPr lang="it-IT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37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-531440"/>
            <a:ext cx="8229600" cy="1600200"/>
          </a:xfrm>
        </p:spPr>
        <p:txBody>
          <a:bodyPr/>
          <a:lstStyle/>
          <a:p>
            <a:r>
              <a:rPr lang="it-IT" dirty="0" smtClean="0"/>
              <a:t>Il Percorso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 è costituita 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un’associazione 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 l’obiettivo: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connettere i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principali soggetti erogatori dell’offerta 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presente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Liguria in ambito sanitario, socio-sanitario e  socio-assistenziale,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mettere in </a:t>
            </a:r>
            <a:r>
              <a:rPr lang="it-I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relazione la rete dell’offerta così costituita con soggetti portatori di domanda aggregata, a partire dal mutuo soccorso, dalla cooperazione, dalle </a:t>
            </a: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associazioni.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 è quindi costituita Mutua Ligure-La salute è di tutti.</a:t>
            </a: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57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rete dei soci sostenitori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Mutua Ligure ha colto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significativa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opportunità di sviluppo derivata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dalla L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3818 riformata, e cioè la presenza di soci sostenitori persone giuridiche.</a:t>
            </a:r>
          </a:p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Sono soci sostenitori di Mutua Ligure: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Fimiv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Legacoop Liguria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,SNMS Cesare Pozzo, Auser 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Liguria, Anpas Liguria, Arci Liguria, </a:t>
            </a:r>
            <a:r>
              <a:rPr lang="it-IT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Consorzio </a:t>
            </a:r>
            <a:r>
              <a:rPr lang="it-IT" sz="1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C.re.s.s</a:t>
            </a:r>
            <a:r>
              <a:rPr lang="it-IT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., Consorzio Abaco, Coop Liguria, numerose altre cooperative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loro coinvolgimento nella Mutua non si limita al conferimento del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contributo associativo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annuo: esso è integrato, per statuto, dalla specificazione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degli impegni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che tali soggetti intendono assumere in favore della Mutua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attraverso contributi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diversa natura.</a:t>
            </a:r>
          </a:p>
          <a:p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 soci sostenitori infatti sono parte attiva nello sviluppo della Mutua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attraverso azioni </a:t>
            </a:r>
            <a:r>
              <a:rPr lang="it-IT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comunicazione, contatto e coinvolgimento diretto verso le </a:t>
            </a:r>
            <a:r>
              <a:rPr lang="it-IT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rispettive compagini associative.</a:t>
            </a:r>
          </a:p>
          <a:p>
            <a:r>
              <a:rPr lang="it-IT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 compagine sociale è aperta ,anche in termini di partecipazione alla </a:t>
            </a:r>
            <a:r>
              <a:rPr lang="it-IT" sz="18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governace</a:t>
            </a:r>
            <a:r>
              <a:rPr lang="it-IT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Molte richieste adesione.</a:t>
            </a:r>
            <a:endParaRPr lang="it-IT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74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600200"/>
          </a:xfrm>
        </p:spPr>
        <p:txBody>
          <a:bodyPr/>
          <a:lstStyle/>
          <a:p>
            <a:r>
              <a:rPr lang="it-IT" b="1" dirty="0"/>
              <a:t>AMBITI DI ATTIVITÁ</a:t>
            </a:r>
            <a:br>
              <a:rPr lang="it-IT" b="1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303318"/>
            <a:ext cx="8229600" cy="452596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Mutua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Ligure può operare in tutti gli ambiti di attività previsti dagli artt. 1 e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 della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L. 3818 riformata, con particolare riferimento all’erogazione di trattamenti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prestazioni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socio-sanitarie e di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sussidi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 caso di spese sanitarie sostenute dai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soci per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diagnosi e la cura di malattie e infortuni, anche attraverso l’istituzione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gestione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fondi sanitari integrativ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.(Dal Primo Luglio-con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decorrenza delle prestazioni da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Giugno-è operativo il </a:t>
            </a:r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Fondo Cooperative Sociali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futuro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interverrà anche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negli ambiti di erogazioni di servizi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</a:t>
            </a:r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assistenza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familiare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 di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contributi economici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ai familiari dei soci deceduti e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 contributi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economici e di servizi di assistenza ai soci in condizioni di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gravissimo disagio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economico a seguito della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perdita di fonti reddituali </a:t>
            </a:r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personali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Inoltre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attraverso </a:t>
            </a:r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Piani di assistenza base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che garantiscono l’accesso a servizi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prestazioni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sanitarie, socio-sanitarie e socio-assistenziali a tariffari e a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condizioni agevolate( 1 € per le grandi associazioni e le coop sociali),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Mutua Ligure assume una funzione di utilità sociale aperta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alla generalità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della popolazione, anche in presenza di un bisogno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immediato </a:t>
            </a:r>
            <a:r>
              <a:rPr lang="it-IT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it-IT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senza limiti d’età</a:t>
            </a:r>
            <a:endParaRPr lang="it-IT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egnaposto contenuto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23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I PARTNER DEI PIANI DI ASSISTENZA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224491"/>
              </p:ext>
            </p:extLst>
          </p:nvPr>
        </p:nvGraphicFramePr>
        <p:xfrm>
          <a:off x="367773" y="1772816"/>
          <a:ext cx="3079861" cy="419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Segnaposto contenuto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14198"/>
            <a:ext cx="576064" cy="57998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175159"/>
            <a:ext cx="1080120" cy="45806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856360"/>
            <a:ext cx="1008112" cy="77686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491" y="3287266"/>
            <a:ext cx="1022425" cy="102938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707904" y="1628801"/>
            <a:ext cx="504056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Arial" pitchFamily="34" charset="0"/>
                <a:cs typeface="Arial" pitchFamily="34" charset="0"/>
              </a:rPr>
              <a:t>- Rete </a:t>
            </a:r>
            <a:r>
              <a:rPr lang="it-IT" sz="1100" b="1" dirty="0">
                <a:latin typeface="Arial" pitchFamily="34" charset="0"/>
                <a:cs typeface="Arial" pitchFamily="34" charset="0"/>
              </a:rPr>
              <a:t>sanitaria </a:t>
            </a:r>
            <a:r>
              <a:rPr lang="it-IT" sz="1100" b="1" dirty="0" err="1">
                <a:latin typeface="Arial" pitchFamily="34" charset="0"/>
                <a:cs typeface="Arial" pitchFamily="34" charset="0"/>
              </a:rPr>
              <a:t>convezionata</a:t>
            </a:r>
            <a:r>
              <a:rPr lang="it-IT" sz="1100" b="1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1100" b="1" dirty="0" err="1">
                <a:latin typeface="Arial" pitchFamily="34" charset="0"/>
                <a:cs typeface="Arial" pitchFamily="34" charset="0"/>
              </a:rPr>
              <a:t>Fimiv-MuSa</a:t>
            </a:r>
            <a:endParaRPr lang="it-IT" sz="1100" b="1" dirty="0">
              <a:latin typeface="Arial" pitchFamily="34" charset="0"/>
              <a:cs typeface="Arial" pitchFamily="34" charset="0"/>
            </a:endParaRPr>
          </a:p>
          <a:p>
            <a:r>
              <a:rPr lang="it-IT" sz="1100" dirty="0" err="1">
                <a:latin typeface="Arial" pitchFamily="34" charset="0"/>
                <a:cs typeface="Arial" pitchFamily="34" charset="0"/>
              </a:rPr>
              <a:t>Fimiv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 e il Consorzio </a:t>
            </a:r>
            <a:r>
              <a:rPr lang="it-IT" sz="1100" dirty="0" err="1">
                <a:latin typeface="Arial" pitchFamily="34" charset="0"/>
                <a:cs typeface="Arial" pitchFamily="34" charset="0"/>
              </a:rPr>
              <a:t>Mu.Sa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. hanno sviluppato una rete di convenzioni sanitarie a tariffario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agevolato con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strutture di specialistica/diagnostica, ospedali/case di cura, odontoiatria. </a:t>
            </a:r>
            <a:r>
              <a:rPr lang="it-IT" sz="1100" dirty="0" err="1">
                <a:latin typeface="Arial" pitchFamily="34" charset="0"/>
                <a:cs typeface="Arial" pitchFamily="34" charset="0"/>
              </a:rPr>
              <a:t>Fimiv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 ha sottoscritto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una specifica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convenzione con </a:t>
            </a:r>
            <a:r>
              <a:rPr lang="it-IT" sz="1100" b="1" dirty="0">
                <a:latin typeface="Arial" pitchFamily="34" charset="0"/>
                <a:cs typeface="Arial" pitchFamily="34" charset="0"/>
              </a:rPr>
              <a:t>IMA Assistance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per prestazioni di assistenza medica in emergenza h24 </a:t>
            </a:r>
            <a:r>
              <a:rPr lang="it-IT" sz="1100" dirty="0" err="1" smtClean="0">
                <a:latin typeface="Arial" pitchFamily="34" charset="0"/>
                <a:cs typeface="Arial" pitchFamily="34" charset="0"/>
              </a:rPr>
              <a:t>aseguito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di malattia o infortunio.</a:t>
            </a:r>
          </a:p>
          <a:p>
            <a:r>
              <a:rPr lang="it-IT" sz="1100" b="1" dirty="0">
                <a:latin typeface="Arial" pitchFamily="34" charset="0"/>
                <a:cs typeface="Arial" pitchFamily="34" charset="0"/>
              </a:rPr>
              <a:t>- Rete Sanitaria Ambulatoriale Sociale Ligure</a:t>
            </a:r>
          </a:p>
          <a:p>
            <a:r>
              <a:rPr lang="it-IT" sz="1100" dirty="0">
                <a:latin typeface="Arial" pitchFamily="34" charset="0"/>
                <a:cs typeface="Arial" pitchFamily="34" charset="0"/>
              </a:rPr>
              <a:t>É un soggetto sanitario costituito da alcune cooperative sociali liguri che ha organizzato una rete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di ambulatori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, sia propri sia convenzionati, a Savona e a Genova: essi erogano prestazioni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di odontoiatria, fisioterapia, specialistica e diagnostica a tariffario agevolato</a:t>
            </a:r>
          </a:p>
          <a:p>
            <a:r>
              <a:rPr lang="it-IT" sz="1100" b="1" dirty="0" smtClean="0">
                <a:latin typeface="Arial" pitchFamily="34" charset="0"/>
                <a:cs typeface="Arial" pitchFamily="34" charset="0"/>
              </a:rPr>
              <a:t>- Fondazione Easy Care</a:t>
            </a:r>
          </a:p>
          <a:p>
            <a:r>
              <a:rPr lang="it-IT" sz="1100" dirty="0" smtClean="0">
                <a:latin typeface="Arial" pitchFamily="34" charset="0"/>
                <a:cs typeface="Arial" pitchFamily="34" charset="0"/>
              </a:rPr>
              <a:t>É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titolare del modello </a:t>
            </a:r>
            <a:r>
              <a:rPr lang="it-IT" sz="1100" dirty="0" err="1">
                <a:latin typeface="Arial" pitchFamily="34" charset="0"/>
                <a:cs typeface="Arial" pitchFamily="34" charset="0"/>
              </a:rPr>
              <a:t>Prontoserenità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, una rete territoriale di erogatori di trattamenti e di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prestazioni assistenziali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, in primo luogo le cooperative sociali, che interviene con presa in carico della persona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in tutti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i casi di bisogno di assistenza e negli stati di fragilità sia temporanea sia permanente,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con particolare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riguardo al sostegno della famiglia.</a:t>
            </a:r>
          </a:p>
          <a:p>
            <a:r>
              <a:rPr lang="it-IT" sz="1100" b="1" i="1" dirty="0">
                <a:latin typeface="Arial" pitchFamily="34" charset="0"/>
                <a:cs typeface="Arial" pitchFamily="34" charset="0"/>
              </a:rPr>
              <a:t>- </a:t>
            </a:r>
            <a:r>
              <a:rPr lang="it-IT" sz="1100" b="1" dirty="0">
                <a:latin typeface="Arial" pitchFamily="34" charset="0"/>
                <a:cs typeface="Arial" pitchFamily="34" charset="0"/>
              </a:rPr>
              <a:t>Società nazionale di Mutuo Soccorso Cesare Pozzo</a:t>
            </a:r>
          </a:p>
          <a:p>
            <a:r>
              <a:rPr lang="it-IT" sz="1100" dirty="0">
                <a:latin typeface="Arial" pitchFamily="34" charset="0"/>
                <a:cs typeface="Arial" pitchFamily="34" charset="0"/>
              </a:rPr>
              <a:t>Nata nel 1877, la SNMS Cesare Pozzo è una realtà consolidata, senza fini di lucro, specializzata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nella erogazione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di prestazioni sanitarie e sociosanitarie. Sulla base delle recenti previsioni di legge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che favoriscono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lo sviluppo di collaborazioni tra società di mutuo soccorso, essa mette a disposizione </a:t>
            </a:r>
            <a:r>
              <a:rPr lang="it-IT" sz="1100" dirty="0" err="1" smtClean="0">
                <a:latin typeface="Arial" pitchFamily="34" charset="0"/>
                <a:cs typeface="Arial" pitchFamily="34" charset="0"/>
              </a:rPr>
              <a:t>lapropria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esperienza ed affidabilità per promuovere progetti territoriali che, come Mutua Ligure, </a:t>
            </a:r>
            <a:r>
              <a:rPr lang="it-IT" sz="1100" dirty="0" smtClean="0">
                <a:latin typeface="Arial" pitchFamily="34" charset="0"/>
                <a:cs typeface="Arial" pitchFamily="34" charset="0"/>
              </a:rPr>
              <a:t>siano finalizzati </a:t>
            </a:r>
            <a:r>
              <a:rPr lang="it-IT" sz="1100" dirty="0">
                <a:latin typeface="Arial" pitchFamily="34" charset="0"/>
                <a:cs typeface="Arial" pitchFamily="34" charset="0"/>
              </a:rPr>
              <a:t>alla diffusione della mutualità nel nostro Paese.</a:t>
            </a:r>
          </a:p>
        </p:txBody>
      </p:sp>
    </p:spTree>
    <p:extLst>
      <p:ext uri="{BB962C8B-B14F-4D97-AF65-F5344CB8AC3E}">
        <p14:creationId xmlns:p14="http://schemas.microsoft.com/office/powerpoint/2010/main" val="376610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162</TotalTime>
  <Words>1147</Words>
  <Application>Microsoft Office PowerPoint</Application>
  <PresentationFormat>Presentazione su schermo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Executive</vt:lpstr>
      <vt:lpstr>La Mutua Ligure</vt:lpstr>
      <vt:lpstr>La spesa Sanitaria </vt:lpstr>
      <vt:lpstr>Gli Obiettivi Generali</vt:lpstr>
      <vt:lpstr>Gli Obiettivi Specifici </vt:lpstr>
      <vt:lpstr>Il Percorso</vt:lpstr>
      <vt:lpstr>La rete dei soci sostenitori</vt:lpstr>
      <vt:lpstr>AMBITI DI ATTIVITÁ </vt:lpstr>
      <vt:lpstr>I PARTNER DEI PIANI DI ASSISTENZA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Casa</dc:creator>
  <cp:lastModifiedBy>Casa</cp:lastModifiedBy>
  <cp:revision>17</cp:revision>
  <dcterms:created xsi:type="dcterms:W3CDTF">2013-06-02T06:34:17Z</dcterms:created>
  <dcterms:modified xsi:type="dcterms:W3CDTF">2013-06-04T15:44:23Z</dcterms:modified>
</cp:coreProperties>
</file>